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3" r:id="rId8"/>
    <p:sldId id="262" r:id="rId9"/>
    <p:sldId id="264" r:id="rId10"/>
    <p:sldId id="265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FF"/>
    <a:srgbClr val="660033"/>
    <a:srgbClr val="993366"/>
    <a:srgbClr val="BB33A0"/>
    <a:srgbClr val="CC3399"/>
    <a:srgbClr val="FFCCFF"/>
    <a:srgbClr val="FF3399"/>
    <a:srgbClr val="E36E21"/>
    <a:srgbClr val="AFABAB"/>
    <a:srgbClr val="2F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Estilo Claro 2 - Ênfas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799B23B-EC83-4686-B30A-512413B5E67A}" styleName="Estilo Claro 3 - Ênfas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C89EF96-8CEA-46FF-86C4-4CE0E7609802}" styleName="Estilo Claro 3 - Ênfas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44" autoAdjust="0"/>
    <p:restoredTop sz="94660"/>
  </p:normalViewPr>
  <p:slideViewPr>
    <p:cSldViewPr snapToGrid="0">
      <p:cViewPr>
        <p:scale>
          <a:sx n="115" d="100"/>
          <a:sy n="115" d="100"/>
        </p:scale>
        <p:origin x="-342" y="-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41724-72DB-4701-B330-84AF0EE5FD3B}" type="datetimeFigureOut">
              <a:rPr lang="pt-BR" smtClean="0"/>
              <a:t>14/04/2021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E7249-3F61-4833-B8C7-0E31D575FF2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4285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41724-72DB-4701-B330-84AF0EE5FD3B}" type="datetimeFigureOut">
              <a:rPr lang="pt-BR" smtClean="0"/>
              <a:t>14/04/2021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E7249-3F61-4833-B8C7-0E31D575FF2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5963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41724-72DB-4701-B330-84AF0EE5FD3B}" type="datetimeFigureOut">
              <a:rPr lang="pt-BR" smtClean="0"/>
              <a:t>14/04/2021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E7249-3F61-4833-B8C7-0E31D575FF2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8999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41724-72DB-4701-B330-84AF0EE5FD3B}" type="datetimeFigureOut">
              <a:rPr lang="pt-BR" smtClean="0"/>
              <a:t>14/04/2021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E7249-3F61-4833-B8C7-0E31D575FF2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913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41724-72DB-4701-B330-84AF0EE5FD3B}" type="datetimeFigureOut">
              <a:rPr lang="pt-BR" smtClean="0"/>
              <a:t>14/04/2021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E7249-3F61-4833-B8C7-0E31D575FF2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6583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41724-72DB-4701-B330-84AF0EE5FD3B}" type="datetimeFigureOut">
              <a:rPr lang="pt-BR" smtClean="0"/>
              <a:t>14/04/2021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E7249-3F61-4833-B8C7-0E31D575FF2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113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41724-72DB-4701-B330-84AF0EE5FD3B}" type="datetimeFigureOut">
              <a:rPr lang="pt-BR" smtClean="0"/>
              <a:t>14/04/2021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E7249-3F61-4833-B8C7-0E31D575FF2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5171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41724-72DB-4701-B330-84AF0EE5FD3B}" type="datetimeFigureOut">
              <a:rPr lang="pt-BR" smtClean="0"/>
              <a:t>14/04/2021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E7249-3F61-4833-B8C7-0E31D575FF2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1835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41724-72DB-4701-B330-84AF0EE5FD3B}" type="datetimeFigureOut">
              <a:rPr lang="pt-BR" smtClean="0"/>
              <a:t>14/04/2021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E7249-3F61-4833-B8C7-0E31D575FF2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7312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41724-72DB-4701-B330-84AF0EE5FD3B}" type="datetimeFigureOut">
              <a:rPr lang="pt-BR" smtClean="0"/>
              <a:t>14/04/2021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E7249-3F61-4833-B8C7-0E31D575FF2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5466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41724-72DB-4701-B330-84AF0EE5FD3B}" type="datetimeFigureOut">
              <a:rPr lang="pt-BR" smtClean="0"/>
              <a:t>14/04/2021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E7249-3F61-4833-B8C7-0E31D575FF2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1384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41724-72DB-4701-B330-84AF0EE5FD3B}" type="datetimeFigureOut">
              <a:rPr lang="pt-BR" smtClean="0"/>
              <a:t>14/04/2021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5E7249-3F61-4833-B8C7-0E31D575FF2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0531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jp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microsoft.com/office/2007/relationships/hdphoto" Target="../media/hdphoto1.wdp"/><Relationship Id="rId3" Type="http://schemas.openxmlformats.org/officeDocument/2006/relationships/image" Target="../media/image19.png"/><Relationship Id="rId7" Type="http://schemas.openxmlformats.org/officeDocument/2006/relationships/image" Target="../media/image13.png"/><Relationship Id="rId12" Type="http://schemas.openxmlformats.org/officeDocument/2006/relationships/image" Target="../media/image2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21.png"/><Relationship Id="rId15" Type="http://schemas.openxmlformats.org/officeDocument/2006/relationships/image" Target="../media/image24.png"/><Relationship Id="rId10" Type="http://schemas.openxmlformats.org/officeDocument/2006/relationships/image" Target="../media/image16.png"/><Relationship Id="rId4" Type="http://schemas.openxmlformats.org/officeDocument/2006/relationships/image" Target="../media/image20.jpg"/><Relationship Id="rId9" Type="http://schemas.openxmlformats.org/officeDocument/2006/relationships/image" Target="../media/image15.png"/><Relationship Id="rId1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24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9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7.png"/><Relationship Id="rId5" Type="http://schemas.openxmlformats.org/officeDocument/2006/relationships/image" Target="../media/image14.png"/><Relationship Id="rId10" Type="http://schemas.openxmlformats.org/officeDocument/2006/relationships/image" Target="../media/image26.png"/><Relationship Id="rId4" Type="http://schemas.openxmlformats.org/officeDocument/2006/relationships/image" Target="../media/image13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26.png"/><Relationship Id="rId12" Type="http://schemas.openxmlformats.org/officeDocument/2006/relationships/image" Target="../media/image15.png"/><Relationship Id="rId17" Type="http://schemas.openxmlformats.org/officeDocument/2006/relationships/image" Target="../media/image33.png"/><Relationship Id="rId2" Type="http://schemas.openxmlformats.org/officeDocument/2006/relationships/image" Target="../media/image11.png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14.png"/><Relationship Id="rId15" Type="http://schemas.openxmlformats.org/officeDocument/2006/relationships/image" Target="../media/image31.png"/><Relationship Id="rId10" Type="http://schemas.openxmlformats.org/officeDocument/2006/relationships/image" Target="../media/image29.png"/><Relationship Id="rId4" Type="http://schemas.openxmlformats.org/officeDocument/2006/relationships/image" Target="../media/image13.png"/><Relationship Id="rId9" Type="http://schemas.openxmlformats.org/officeDocument/2006/relationships/image" Target="../media/image28.png"/><Relationship Id="rId1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5.png"/><Relationship Id="rId3" Type="http://schemas.openxmlformats.org/officeDocument/2006/relationships/image" Target="../media/image12.png"/><Relationship Id="rId7" Type="http://schemas.openxmlformats.org/officeDocument/2006/relationships/image" Target="../media/image31.png"/><Relationship Id="rId12" Type="http://schemas.openxmlformats.org/officeDocument/2006/relationships/image" Target="../media/image3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5" Type="http://schemas.openxmlformats.org/officeDocument/2006/relationships/image" Target="../media/image37.png"/><Relationship Id="rId10" Type="http://schemas.openxmlformats.org/officeDocument/2006/relationships/image" Target="../media/image16.png"/><Relationship Id="rId4" Type="http://schemas.openxmlformats.org/officeDocument/2006/relationships/image" Target="../media/image13.png"/><Relationship Id="rId9" Type="http://schemas.openxmlformats.org/officeDocument/2006/relationships/image" Target="../media/image33.png"/><Relationship Id="rId1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18" Type="http://schemas.openxmlformats.org/officeDocument/2006/relationships/image" Target="../media/image43.png"/><Relationship Id="rId3" Type="http://schemas.openxmlformats.org/officeDocument/2006/relationships/image" Target="../media/image12.png"/><Relationship Id="rId21" Type="http://schemas.openxmlformats.org/officeDocument/2006/relationships/image" Target="../media/image46.png"/><Relationship Id="rId7" Type="http://schemas.openxmlformats.org/officeDocument/2006/relationships/image" Target="../media/image16.png"/><Relationship Id="rId12" Type="http://schemas.openxmlformats.org/officeDocument/2006/relationships/image" Target="../media/image17.png"/><Relationship Id="rId17" Type="http://schemas.openxmlformats.org/officeDocument/2006/relationships/image" Target="../media/image42.png"/><Relationship Id="rId2" Type="http://schemas.openxmlformats.org/officeDocument/2006/relationships/image" Target="../media/image11.png"/><Relationship Id="rId16" Type="http://schemas.openxmlformats.org/officeDocument/2006/relationships/image" Target="../media/image41.png"/><Relationship Id="rId20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37.png"/><Relationship Id="rId5" Type="http://schemas.openxmlformats.org/officeDocument/2006/relationships/image" Target="../media/image14.png"/><Relationship Id="rId15" Type="http://schemas.openxmlformats.org/officeDocument/2006/relationships/image" Target="../media/image40.png"/><Relationship Id="rId10" Type="http://schemas.openxmlformats.org/officeDocument/2006/relationships/image" Target="../media/image36.png"/><Relationship Id="rId19" Type="http://schemas.openxmlformats.org/officeDocument/2006/relationships/image" Target="../media/image44.png"/><Relationship Id="rId4" Type="http://schemas.openxmlformats.org/officeDocument/2006/relationships/image" Target="../media/image13.png"/><Relationship Id="rId9" Type="http://schemas.openxmlformats.org/officeDocument/2006/relationships/image" Target="../media/image35.png"/><Relationship Id="rId14" Type="http://schemas.openxmlformats.org/officeDocument/2006/relationships/image" Target="../media/image39.png"/><Relationship Id="rId22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8" y="-9217"/>
            <a:ext cx="12264132" cy="6910552"/>
          </a:xfrm>
          <a:prstGeom prst="rect">
            <a:avLst/>
          </a:prstGeom>
        </p:spPr>
      </p:pic>
      <p:sp>
        <p:nvSpPr>
          <p:cNvPr id="43" name="Forma Livre 42"/>
          <p:cNvSpPr/>
          <p:nvPr/>
        </p:nvSpPr>
        <p:spPr>
          <a:xfrm>
            <a:off x="-1" y="0"/>
            <a:ext cx="12271341" cy="6858000"/>
          </a:xfrm>
          <a:custGeom>
            <a:avLst/>
            <a:gdLst>
              <a:gd name="connsiteX0" fmla="*/ 3894650 w 12271341"/>
              <a:gd name="connsiteY0" fmla="*/ 0 h 6858000"/>
              <a:gd name="connsiteX1" fmla="*/ 8104225 w 12271341"/>
              <a:gd name="connsiteY1" fmla="*/ 0 h 6858000"/>
              <a:gd name="connsiteX2" fmla="*/ 12271341 w 12271341"/>
              <a:gd name="connsiteY2" fmla="*/ 0 h 6858000"/>
              <a:gd name="connsiteX3" fmla="*/ 12271341 w 12271341"/>
              <a:gd name="connsiteY3" fmla="*/ 6858000 h 6858000"/>
              <a:gd name="connsiteX4" fmla="*/ 8104225 w 12271341"/>
              <a:gd name="connsiteY4" fmla="*/ 6858000 h 6858000"/>
              <a:gd name="connsiteX5" fmla="*/ 3894650 w 12271341"/>
              <a:gd name="connsiteY5" fmla="*/ 6858000 h 6858000"/>
              <a:gd name="connsiteX6" fmla="*/ 6150049 w 12271341"/>
              <a:gd name="connsiteY6" fmla="*/ 3429000 h 6858000"/>
              <a:gd name="connsiteX7" fmla="*/ 2964671 w 12271341"/>
              <a:gd name="connsiteY7" fmla="*/ 0 h 6858000"/>
              <a:gd name="connsiteX8" fmla="*/ 3347684 w 12271341"/>
              <a:gd name="connsiteY8" fmla="*/ 0 h 6858000"/>
              <a:gd name="connsiteX9" fmla="*/ 5603083 w 12271341"/>
              <a:gd name="connsiteY9" fmla="*/ 3429000 h 6858000"/>
              <a:gd name="connsiteX10" fmla="*/ 3347684 w 12271341"/>
              <a:gd name="connsiteY10" fmla="*/ 6858000 h 6858000"/>
              <a:gd name="connsiteX11" fmla="*/ 2964671 w 12271341"/>
              <a:gd name="connsiteY11" fmla="*/ 6858000 h 6858000"/>
              <a:gd name="connsiteX12" fmla="*/ 5172501 w 12271341"/>
              <a:gd name="connsiteY12" fmla="*/ 3429000 h 6858000"/>
              <a:gd name="connsiteX13" fmla="*/ 0 w 12271341"/>
              <a:gd name="connsiteY13" fmla="*/ 0 h 6858000"/>
              <a:gd name="connsiteX14" fmla="*/ 2207830 w 12271341"/>
              <a:gd name="connsiteY14" fmla="*/ 3429000 h 6858000"/>
              <a:gd name="connsiteX15" fmla="*/ 0 w 12271341"/>
              <a:gd name="connsiteY1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271341" h="6858000">
                <a:moveTo>
                  <a:pt x="3894650" y="0"/>
                </a:moveTo>
                <a:lnTo>
                  <a:pt x="8104225" y="0"/>
                </a:lnTo>
                <a:lnTo>
                  <a:pt x="12271341" y="0"/>
                </a:lnTo>
                <a:lnTo>
                  <a:pt x="12271341" y="6858000"/>
                </a:lnTo>
                <a:lnTo>
                  <a:pt x="8104225" y="6858000"/>
                </a:lnTo>
                <a:lnTo>
                  <a:pt x="3894650" y="6858000"/>
                </a:lnTo>
                <a:lnTo>
                  <a:pt x="6150049" y="3429000"/>
                </a:lnTo>
                <a:close/>
                <a:moveTo>
                  <a:pt x="2964671" y="0"/>
                </a:moveTo>
                <a:lnTo>
                  <a:pt x="3347684" y="0"/>
                </a:lnTo>
                <a:lnTo>
                  <a:pt x="5603083" y="3429000"/>
                </a:lnTo>
                <a:lnTo>
                  <a:pt x="3347684" y="6858000"/>
                </a:lnTo>
                <a:lnTo>
                  <a:pt x="2964671" y="6858000"/>
                </a:lnTo>
                <a:lnTo>
                  <a:pt x="5172501" y="3429000"/>
                </a:lnTo>
                <a:close/>
                <a:moveTo>
                  <a:pt x="0" y="0"/>
                </a:moveTo>
                <a:lnTo>
                  <a:pt x="2207830" y="3429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4" name="Divisa 43"/>
          <p:cNvSpPr/>
          <p:nvPr/>
        </p:nvSpPr>
        <p:spPr>
          <a:xfrm>
            <a:off x="859803" y="-13648"/>
            <a:ext cx="5445456" cy="6871648"/>
          </a:xfrm>
          <a:prstGeom prst="chevron">
            <a:avLst>
              <a:gd name="adj" fmla="val 40978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5" name="Retângulo 44"/>
          <p:cNvSpPr/>
          <p:nvPr/>
        </p:nvSpPr>
        <p:spPr>
          <a:xfrm>
            <a:off x="6561484" y="3235957"/>
            <a:ext cx="4250651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6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PREFEITURA MUNICIPAL DE MARABÁ</a:t>
            </a:r>
          </a:p>
        </p:txBody>
      </p:sp>
      <p:sp>
        <p:nvSpPr>
          <p:cNvPr id="46" name="CaixaDeTexto 45"/>
          <p:cNvSpPr txBox="1"/>
          <p:nvPr/>
        </p:nvSpPr>
        <p:spPr>
          <a:xfrm>
            <a:off x="5815593" y="3465327"/>
            <a:ext cx="57424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ctr"/>
            <a:r>
              <a:rPr lang="pt-BR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pt-BR" sz="2000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SECRETARIA DE MINERAÇÃO, INDÚSTRIA, </a:t>
            </a:r>
          </a:p>
          <a:p>
            <a:pPr algn="ctr"/>
            <a:r>
              <a:rPr lang="pt-BR" sz="2000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COMÉRCIO, CIÊNCIA E TECNOLOGIA </a:t>
            </a:r>
            <a:endParaRPr lang="pt-BR" sz="20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47" name="Imagem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7747" y="809185"/>
            <a:ext cx="2138126" cy="2426772"/>
          </a:xfrm>
          <a:prstGeom prst="rect">
            <a:avLst/>
          </a:prstGeom>
        </p:spPr>
      </p:pic>
      <p:sp>
        <p:nvSpPr>
          <p:cNvPr id="51" name="Paralelogramo 50"/>
          <p:cNvSpPr/>
          <p:nvPr/>
        </p:nvSpPr>
        <p:spPr>
          <a:xfrm flipH="1">
            <a:off x="260180" y="4977769"/>
            <a:ext cx="10541249" cy="1419368"/>
          </a:xfrm>
          <a:prstGeom prst="parallelogram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9" name="Retângulo 48"/>
          <p:cNvSpPr/>
          <p:nvPr/>
        </p:nvSpPr>
        <p:spPr>
          <a:xfrm>
            <a:off x="-545910" y="4883873"/>
            <a:ext cx="13019963" cy="123598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1905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Paralelogramo 49"/>
          <p:cNvSpPr/>
          <p:nvPr/>
        </p:nvSpPr>
        <p:spPr>
          <a:xfrm>
            <a:off x="627802" y="4981869"/>
            <a:ext cx="11230478" cy="1419368"/>
          </a:xfrm>
          <a:prstGeom prst="parallelogram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Retângulo 40"/>
          <p:cNvSpPr/>
          <p:nvPr/>
        </p:nvSpPr>
        <p:spPr>
          <a:xfrm>
            <a:off x="122830" y="163773"/>
            <a:ext cx="11900848" cy="6564573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" name="CaixaDeTexto 47"/>
          <p:cNvSpPr txBox="1"/>
          <p:nvPr/>
        </p:nvSpPr>
        <p:spPr>
          <a:xfrm>
            <a:off x="1201848" y="4618195"/>
            <a:ext cx="100823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3200" b="1" dirty="0">
              <a:ln w="0"/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w Cen MT" panose="020B0602020104020603" pitchFamily="34" charset="0"/>
            </a:endParaRPr>
          </a:p>
          <a:p>
            <a:pPr algn="ctr"/>
            <a:r>
              <a:rPr lang="pt-BR" sz="3200" b="1" dirty="0">
                <a:ln w="0"/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w Cen MT" panose="020B0602020104020603" pitchFamily="34" charset="0"/>
              </a:rPr>
              <a:t> PROJETO DE NOMEAÇÃO DAS VIAS URBANAS DO NÚCLEO NOVA MARABÁ, MUNICÍPIO DE MARABÁ-PA </a:t>
            </a:r>
          </a:p>
        </p:txBody>
      </p:sp>
    </p:spTree>
    <p:extLst>
      <p:ext uri="{BB962C8B-B14F-4D97-AF65-F5344CB8AC3E}">
        <p14:creationId xmlns:p14="http://schemas.microsoft.com/office/powerpoint/2010/main" val="32866984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Agrupar 6"/>
          <p:cNvGrpSpPr/>
          <p:nvPr/>
        </p:nvGrpSpPr>
        <p:grpSpPr>
          <a:xfrm>
            <a:off x="3791856" y="353211"/>
            <a:ext cx="5021943" cy="1235938"/>
            <a:chOff x="2506332" y="343973"/>
            <a:chExt cx="7886018" cy="1940808"/>
          </a:xfrm>
        </p:grpSpPr>
        <p:pic>
          <p:nvPicPr>
            <p:cNvPr id="4" name="Imagem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6332" y="343973"/>
              <a:ext cx="1709964" cy="1940808"/>
            </a:xfrm>
            <a:prstGeom prst="rect">
              <a:avLst/>
            </a:prstGeom>
            <a:effectLst>
              <a:outerShdw blurRad="254000" dist="190500" algn="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" name="CaixaDeTexto 4"/>
            <p:cNvSpPr txBox="1"/>
            <p:nvPr/>
          </p:nvSpPr>
          <p:spPr>
            <a:xfrm>
              <a:off x="4527220" y="516922"/>
              <a:ext cx="5865130" cy="15949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dirty="0"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</a:rPr>
                <a:t>Secretaria Municipal de Mineração, Industria, Comércio, Ciência e Tecnologia.</a:t>
              </a:r>
            </a:p>
          </p:txBody>
        </p:sp>
      </p:grpSp>
      <p:sp>
        <p:nvSpPr>
          <p:cNvPr id="8" name="CaixaDeTexto 7"/>
          <p:cNvSpPr txBox="1"/>
          <p:nvPr/>
        </p:nvSpPr>
        <p:spPr>
          <a:xfrm>
            <a:off x="2982685" y="5072743"/>
            <a:ext cx="62266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latin typeface="Tw Cen MT" panose="020B0602020104020603" pitchFamily="34" charset="0"/>
              </a:rPr>
              <a:t>SECRETÁRIO: RICARDO PUGLIESE – (94) 98411-8448/(94) 3321-1188</a:t>
            </a:r>
          </a:p>
          <a:p>
            <a:pPr algn="ctr"/>
            <a:r>
              <a:rPr lang="pt-BR" sz="1600" dirty="0">
                <a:latin typeface="Tw Cen MT" panose="020B0602020104020603" pitchFamily="34" charset="0"/>
              </a:rPr>
              <a:t>ricardo.pugliese@marabá.pa.gov.br/sicom@marabá.pa.gov.br</a:t>
            </a:r>
          </a:p>
          <a:p>
            <a:pPr algn="ctr"/>
            <a:r>
              <a:rPr lang="pt-BR" sz="1600" dirty="0">
                <a:latin typeface="Tw Cen MT" panose="020B0602020104020603" pitchFamily="34" charset="0"/>
              </a:rPr>
              <a:t>COORDENADOR: CAÍQUE CÉSAR -  (94) 99293-2614</a:t>
            </a:r>
          </a:p>
          <a:p>
            <a:pPr algn="ctr"/>
            <a:r>
              <a:rPr lang="pt-BR" sz="1600" dirty="0">
                <a:latin typeface="Tw Cen MT" panose="020B0602020104020603" pitchFamily="34" charset="0"/>
              </a:rPr>
              <a:t>caique.cesar.silva@gmail.com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3791856" y="2418366"/>
            <a:ext cx="4608287" cy="1323439"/>
          </a:xfrm>
          <a:prstGeom prst="rect">
            <a:avLst/>
          </a:prstGeom>
          <a:noFill/>
          <a:effectLst>
            <a:outerShdw blurRad="127000" dist="635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sz="8000" dirty="0">
                <a:latin typeface="Tw Cen MT" panose="020B0602020104020603" pitchFamily="34" charset="0"/>
              </a:rPr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1731233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elogramo 5"/>
          <p:cNvSpPr/>
          <p:nvPr/>
        </p:nvSpPr>
        <p:spPr>
          <a:xfrm flipH="1">
            <a:off x="-195942" y="4992914"/>
            <a:ext cx="11785600" cy="1582057"/>
          </a:xfrm>
          <a:prstGeom prst="parallelogram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-195942" y="102362"/>
            <a:ext cx="12597492" cy="60902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Paralelogramo 4"/>
          <p:cNvSpPr/>
          <p:nvPr/>
        </p:nvSpPr>
        <p:spPr>
          <a:xfrm>
            <a:off x="203201" y="5591405"/>
            <a:ext cx="11785600" cy="983566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598262" y="858483"/>
            <a:ext cx="110090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2000" b="1" dirty="0">
              <a:ln w="0"/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w Cen MT" panose="020B0602020104020603" pitchFamily="34" charset="0"/>
            </a:endParaRPr>
          </a:p>
          <a:p>
            <a:pPr algn="ctr"/>
            <a:r>
              <a:rPr lang="pt-BR" sz="2000" b="1" dirty="0">
                <a:ln w="0"/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w Cen MT" panose="020B0602020104020603" pitchFamily="34" charset="0"/>
              </a:rPr>
              <a:t> PROJETO DE NOMEAÇÃO DAS VIAS URBANAS DO NÚCLEO NOVA MARABÁ, MUNICÍPIO DE MARABÁ-PA 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580574" y="5783942"/>
            <a:ext cx="48155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SECRETÁRIO: RICARDO PUGLIESE</a:t>
            </a:r>
          </a:p>
          <a:p>
            <a:r>
              <a:rPr lang="pt-BR" sz="2000" dirty="0"/>
              <a:t>COORDENADOR: CAÍQUE CÉSAR </a:t>
            </a:r>
          </a:p>
        </p:txBody>
      </p:sp>
      <p:pic>
        <p:nvPicPr>
          <p:cNvPr id="24" name="Imagem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326" y="1881083"/>
            <a:ext cx="711824" cy="705842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0031" y="2283272"/>
            <a:ext cx="743578" cy="749528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301" y="2705251"/>
            <a:ext cx="787874" cy="787874"/>
          </a:xfrm>
          <a:prstGeom prst="rect">
            <a:avLst/>
          </a:prstGeom>
        </p:spPr>
      </p:pic>
      <p:pic>
        <p:nvPicPr>
          <p:cNvPr id="27" name="Imagem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4457" y="3147505"/>
            <a:ext cx="711824" cy="711824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8121" y="3974034"/>
            <a:ext cx="725488" cy="725488"/>
          </a:xfrm>
          <a:prstGeom prst="rect">
            <a:avLst/>
          </a:prstGeom>
        </p:spPr>
      </p:pic>
      <p:pic>
        <p:nvPicPr>
          <p:cNvPr id="29" name="Imagem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547" y="4422077"/>
            <a:ext cx="712234" cy="712234"/>
          </a:xfrm>
          <a:prstGeom prst="rect">
            <a:avLst/>
          </a:prstGeom>
        </p:spPr>
      </p:pic>
      <p:pic>
        <p:nvPicPr>
          <p:cNvPr id="30" name="Imagem 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087" y="3583621"/>
            <a:ext cx="703694" cy="703694"/>
          </a:xfrm>
          <a:prstGeom prst="rect">
            <a:avLst/>
          </a:prstGeom>
        </p:spPr>
      </p:pic>
      <p:pic>
        <p:nvPicPr>
          <p:cNvPr id="31" name="Imagem 3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902" y="170815"/>
            <a:ext cx="838198" cy="951354"/>
          </a:xfrm>
          <a:prstGeom prst="rect">
            <a:avLst/>
          </a:prstGeom>
        </p:spPr>
      </p:pic>
      <p:sp>
        <p:nvSpPr>
          <p:cNvPr id="36" name="CaixaDeTexto 35"/>
          <p:cNvSpPr txBox="1"/>
          <p:nvPr/>
        </p:nvSpPr>
        <p:spPr>
          <a:xfrm>
            <a:off x="6561545" y="4159819"/>
            <a:ext cx="2288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000" dirty="0">
              <a:ln w="0"/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1" name="Forma Livre 50"/>
          <p:cNvSpPr/>
          <p:nvPr/>
        </p:nvSpPr>
        <p:spPr>
          <a:xfrm>
            <a:off x="4499430" y="2039596"/>
            <a:ext cx="3193142" cy="391886"/>
          </a:xfrm>
          <a:custGeom>
            <a:avLst/>
            <a:gdLst>
              <a:gd name="connsiteX0" fmla="*/ 205510 w 3193142"/>
              <a:gd name="connsiteY0" fmla="*/ 0 h 391886"/>
              <a:gd name="connsiteX1" fmla="*/ 205511 w 3193142"/>
              <a:gd name="connsiteY1" fmla="*/ 0 h 391886"/>
              <a:gd name="connsiteX2" fmla="*/ 3193142 w 3193142"/>
              <a:gd name="connsiteY2" fmla="*/ 0 h 391886"/>
              <a:gd name="connsiteX3" fmla="*/ 3193142 w 3193142"/>
              <a:gd name="connsiteY3" fmla="*/ 391886 h 391886"/>
              <a:gd name="connsiteX4" fmla="*/ 205511 w 3193142"/>
              <a:gd name="connsiteY4" fmla="*/ 391886 h 391886"/>
              <a:gd name="connsiteX5" fmla="*/ 205510 w 3193142"/>
              <a:gd name="connsiteY5" fmla="*/ 391886 h 391886"/>
              <a:gd name="connsiteX6" fmla="*/ 205511 w 3193142"/>
              <a:gd name="connsiteY6" fmla="*/ 391886 h 391886"/>
              <a:gd name="connsiteX7" fmla="*/ 134850 w 3193142"/>
              <a:gd name="connsiteY7" fmla="*/ 379996 h 391886"/>
              <a:gd name="connsiteX8" fmla="*/ 4174 w 3193142"/>
              <a:gd name="connsiteY8" fmla="*/ 235432 h 391886"/>
              <a:gd name="connsiteX9" fmla="*/ 0 w 3193142"/>
              <a:gd name="connsiteY9" fmla="*/ 195953 h 391886"/>
              <a:gd name="connsiteX10" fmla="*/ 0 w 3193142"/>
              <a:gd name="connsiteY10" fmla="*/ 195934 h 391886"/>
              <a:gd name="connsiteX11" fmla="*/ 4174 w 3193142"/>
              <a:gd name="connsiteY11" fmla="*/ 156454 h 391886"/>
              <a:gd name="connsiteX12" fmla="*/ 134850 w 3193142"/>
              <a:gd name="connsiteY12" fmla="*/ 11890 h 391886"/>
              <a:gd name="connsiteX13" fmla="*/ 205511 w 3193142"/>
              <a:gd name="connsiteY13" fmla="*/ 0 h 391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193142" h="391886">
                <a:moveTo>
                  <a:pt x="205510" y="0"/>
                </a:moveTo>
                <a:lnTo>
                  <a:pt x="205511" y="0"/>
                </a:lnTo>
                <a:lnTo>
                  <a:pt x="3193142" y="0"/>
                </a:lnTo>
                <a:lnTo>
                  <a:pt x="3193142" y="391886"/>
                </a:lnTo>
                <a:lnTo>
                  <a:pt x="205511" y="391886"/>
                </a:lnTo>
                <a:lnTo>
                  <a:pt x="205510" y="391886"/>
                </a:lnTo>
                <a:lnTo>
                  <a:pt x="205511" y="391886"/>
                </a:lnTo>
                <a:lnTo>
                  <a:pt x="134850" y="379996"/>
                </a:lnTo>
                <a:cubicBezTo>
                  <a:pt x="68749" y="356921"/>
                  <a:pt x="18547" y="302398"/>
                  <a:pt x="4174" y="235432"/>
                </a:cubicBezTo>
                <a:lnTo>
                  <a:pt x="0" y="195953"/>
                </a:lnTo>
                <a:lnTo>
                  <a:pt x="0" y="195934"/>
                </a:lnTo>
                <a:lnTo>
                  <a:pt x="4174" y="156454"/>
                </a:lnTo>
                <a:cubicBezTo>
                  <a:pt x="18547" y="89488"/>
                  <a:pt x="68749" y="34966"/>
                  <a:pt x="134850" y="11890"/>
                </a:cubicBezTo>
                <a:lnTo>
                  <a:pt x="205511" y="0"/>
                </a:lnTo>
                <a:close/>
              </a:path>
            </a:pathLst>
          </a:custGeom>
          <a:gradFill>
            <a:gsLst>
              <a:gs pos="0">
                <a:srgbClr val="FFCC00"/>
              </a:gs>
              <a:gs pos="100000">
                <a:schemeClr val="accent4">
                  <a:lumMod val="7500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3585890" y="2036908"/>
            <a:ext cx="18576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ln w="0"/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w Cen MT" panose="020B0602020104020603" pitchFamily="34" charset="0"/>
              </a:rPr>
              <a:t>INTRODUÇÃO</a:t>
            </a:r>
          </a:p>
        </p:txBody>
      </p:sp>
      <p:sp>
        <p:nvSpPr>
          <p:cNvPr id="53" name="Forma Livre 52"/>
          <p:cNvSpPr/>
          <p:nvPr/>
        </p:nvSpPr>
        <p:spPr>
          <a:xfrm flipH="1">
            <a:off x="4506233" y="2464498"/>
            <a:ext cx="3193142" cy="391886"/>
          </a:xfrm>
          <a:custGeom>
            <a:avLst/>
            <a:gdLst>
              <a:gd name="connsiteX0" fmla="*/ 205510 w 3193142"/>
              <a:gd name="connsiteY0" fmla="*/ 0 h 391886"/>
              <a:gd name="connsiteX1" fmla="*/ 205511 w 3193142"/>
              <a:gd name="connsiteY1" fmla="*/ 0 h 391886"/>
              <a:gd name="connsiteX2" fmla="*/ 3193142 w 3193142"/>
              <a:gd name="connsiteY2" fmla="*/ 0 h 391886"/>
              <a:gd name="connsiteX3" fmla="*/ 3193142 w 3193142"/>
              <a:gd name="connsiteY3" fmla="*/ 391886 h 391886"/>
              <a:gd name="connsiteX4" fmla="*/ 205511 w 3193142"/>
              <a:gd name="connsiteY4" fmla="*/ 391886 h 391886"/>
              <a:gd name="connsiteX5" fmla="*/ 205510 w 3193142"/>
              <a:gd name="connsiteY5" fmla="*/ 391886 h 391886"/>
              <a:gd name="connsiteX6" fmla="*/ 205511 w 3193142"/>
              <a:gd name="connsiteY6" fmla="*/ 391886 h 391886"/>
              <a:gd name="connsiteX7" fmla="*/ 134850 w 3193142"/>
              <a:gd name="connsiteY7" fmla="*/ 379996 h 391886"/>
              <a:gd name="connsiteX8" fmla="*/ 4174 w 3193142"/>
              <a:gd name="connsiteY8" fmla="*/ 235432 h 391886"/>
              <a:gd name="connsiteX9" fmla="*/ 0 w 3193142"/>
              <a:gd name="connsiteY9" fmla="*/ 195953 h 391886"/>
              <a:gd name="connsiteX10" fmla="*/ 0 w 3193142"/>
              <a:gd name="connsiteY10" fmla="*/ 195934 h 391886"/>
              <a:gd name="connsiteX11" fmla="*/ 4174 w 3193142"/>
              <a:gd name="connsiteY11" fmla="*/ 156454 h 391886"/>
              <a:gd name="connsiteX12" fmla="*/ 134850 w 3193142"/>
              <a:gd name="connsiteY12" fmla="*/ 11890 h 391886"/>
              <a:gd name="connsiteX13" fmla="*/ 205511 w 3193142"/>
              <a:gd name="connsiteY13" fmla="*/ 0 h 391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193142" h="391886">
                <a:moveTo>
                  <a:pt x="205510" y="0"/>
                </a:moveTo>
                <a:lnTo>
                  <a:pt x="205511" y="0"/>
                </a:lnTo>
                <a:lnTo>
                  <a:pt x="3193142" y="0"/>
                </a:lnTo>
                <a:lnTo>
                  <a:pt x="3193142" y="391886"/>
                </a:lnTo>
                <a:lnTo>
                  <a:pt x="205511" y="391886"/>
                </a:lnTo>
                <a:lnTo>
                  <a:pt x="205510" y="391886"/>
                </a:lnTo>
                <a:lnTo>
                  <a:pt x="205511" y="391886"/>
                </a:lnTo>
                <a:lnTo>
                  <a:pt x="134850" y="379996"/>
                </a:lnTo>
                <a:cubicBezTo>
                  <a:pt x="68749" y="356921"/>
                  <a:pt x="18547" y="302398"/>
                  <a:pt x="4174" y="235432"/>
                </a:cubicBezTo>
                <a:lnTo>
                  <a:pt x="0" y="195953"/>
                </a:lnTo>
                <a:lnTo>
                  <a:pt x="0" y="195934"/>
                </a:lnTo>
                <a:lnTo>
                  <a:pt x="4174" y="156454"/>
                </a:lnTo>
                <a:cubicBezTo>
                  <a:pt x="18547" y="89488"/>
                  <a:pt x="68749" y="34966"/>
                  <a:pt x="134850" y="11890"/>
                </a:cubicBezTo>
                <a:lnTo>
                  <a:pt x="205511" y="0"/>
                </a:lnTo>
                <a:close/>
              </a:path>
            </a:pathLst>
          </a:custGeom>
          <a:gradFill>
            <a:gsLst>
              <a:gs pos="0">
                <a:srgbClr val="FE0802"/>
              </a:gs>
              <a:gs pos="100000">
                <a:srgbClr val="A33A0C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CaixaDeTexto 31"/>
          <p:cNvSpPr txBox="1"/>
          <p:nvPr/>
        </p:nvSpPr>
        <p:spPr>
          <a:xfrm>
            <a:off x="7022090" y="2457013"/>
            <a:ext cx="18576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ln w="0"/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w Cen MT" panose="020B0602020104020603" pitchFamily="34" charset="0"/>
              </a:rPr>
              <a:t>HISTÓRICO</a:t>
            </a:r>
          </a:p>
        </p:txBody>
      </p:sp>
      <p:sp>
        <p:nvSpPr>
          <p:cNvPr id="59" name="Forma Livre 58"/>
          <p:cNvSpPr/>
          <p:nvPr/>
        </p:nvSpPr>
        <p:spPr>
          <a:xfrm>
            <a:off x="4493823" y="2889400"/>
            <a:ext cx="3193142" cy="391886"/>
          </a:xfrm>
          <a:custGeom>
            <a:avLst/>
            <a:gdLst>
              <a:gd name="connsiteX0" fmla="*/ 205510 w 3193142"/>
              <a:gd name="connsiteY0" fmla="*/ 0 h 391886"/>
              <a:gd name="connsiteX1" fmla="*/ 205511 w 3193142"/>
              <a:gd name="connsiteY1" fmla="*/ 0 h 391886"/>
              <a:gd name="connsiteX2" fmla="*/ 3193142 w 3193142"/>
              <a:gd name="connsiteY2" fmla="*/ 0 h 391886"/>
              <a:gd name="connsiteX3" fmla="*/ 3193142 w 3193142"/>
              <a:gd name="connsiteY3" fmla="*/ 391886 h 391886"/>
              <a:gd name="connsiteX4" fmla="*/ 205511 w 3193142"/>
              <a:gd name="connsiteY4" fmla="*/ 391886 h 391886"/>
              <a:gd name="connsiteX5" fmla="*/ 205510 w 3193142"/>
              <a:gd name="connsiteY5" fmla="*/ 391886 h 391886"/>
              <a:gd name="connsiteX6" fmla="*/ 205511 w 3193142"/>
              <a:gd name="connsiteY6" fmla="*/ 391886 h 391886"/>
              <a:gd name="connsiteX7" fmla="*/ 134850 w 3193142"/>
              <a:gd name="connsiteY7" fmla="*/ 379996 h 391886"/>
              <a:gd name="connsiteX8" fmla="*/ 4174 w 3193142"/>
              <a:gd name="connsiteY8" fmla="*/ 235432 h 391886"/>
              <a:gd name="connsiteX9" fmla="*/ 0 w 3193142"/>
              <a:gd name="connsiteY9" fmla="*/ 195953 h 391886"/>
              <a:gd name="connsiteX10" fmla="*/ 0 w 3193142"/>
              <a:gd name="connsiteY10" fmla="*/ 195934 h 391886"/>
              <a:gd name="connsiteX11" fmla="*/ 4174 w 3193142"/>
              <a:gd name="connsiteY11" fmla="*/ 156454 h 391886"/>
              <a:gd name="connsiteX12" fmla="*/ 134850 w 3193142"/>
              <a:gd name="connsiteY12" fmla="*/ 11890 h 391886"/>
              <a:gd name="connsiteX13" fmla="*/ 205511 w 3193142"/>
              <a:gd name="connsiteY13" fmla="*/ 0 h 391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193142" h="391886">
                <a:moveTo>
                  <a:pt x="205510" y="0"/>
                </a:moveTo>
                <a:lnTo>
                  <a:pt x="205511" y="0"/>
                </a:lnTo>
                <a:lnTo>
                  <a:pt x="3193142" y="0"/>
                </a:lnTo>
                <a:lnTo>
                  <a:pt x="3193142" y="391886"/>
                </a:lnTo>
                <a:lnTo>
                  <a:pt x="205511" y="391886"/>
                </a:lnTo>
                <a:lnTo>
                  <a:pt x="205510" y="391886"/>
                </a:lnTo>
                <a:lnTo>
                  <a:pt x="205511" y="391886"/>
                </a:lnTo>
                <a:lnTo>
                  <a:pt x="134850" y="379996"/>
                </a:lnTo>
                <a:cubicBezTo>
                  <a:pt x="68749" y="356921"/>
                  <a:pt x="18547" y="302398"/>
                  <a:pt x="4174" y="235432"/>
                </a:cubicBezTo>
                <a:lnTo>
                  <a:pt x="0" y="195953"/>
                </a:lnTo>
                <a:lnTo>
                  <a:pt x="0" y="195934"/>
                </a:lnTo>
                <a:lnTo>
                  <a:pt x="4174" y="156454"/>
                </a:lnTo>
                <a:cubicBezTo>
                  <a:pt x="18547" y="89488"/>
                  <a:pt x="68749" y="34966"/>
                  <a:pt x="134850" y="11890"/>
                </a:cubicBezTo>
                <a:lnTo>
                  <a:pt x="205511" y="0"/>
                </a:lnTo>
                <a:close/>
              </a:path>
            </a:pathLst>
          </a:custGeom>
          <a:gradFill>
            <a:gsLst>
              <a:gs pos="0">
                <a:srgbClr val="5897D1"/>
              </a:gs>
              <a:gs pos="100000">
                <a:srgbClr val="2C5E8C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0" name="Forma Livre 59"/>
          <p:cNvSpPr/>
          <p:nvPr/>
        </p:nvSpPr>
        <p:spPr>
          <a:xfrm flipH="1">
            <a:off x="4499048" y="3314302"/>
            <a:ext cx="3193142" cy="391886"/>
          </a:xfrm>
          <a:custGeom>
            <a:avLst/>
            <a:gdLst>
              <a:gd name="connsiteX0" fmla="*/ 205510 w 3193142"/>
              <a:gd name="connsiteY0" fmla="*/ 0 h 391886"/>
              <a:gd name="connsiteX1" fmla="*/ 205511 w 3193142"/>
              <a:gd name="connsiteY1" fmla="*/ 0 h 391886"/>
              <a:gd name="connsiteX2" fmla="*/ 3193142 w 3193142"/>
              <a:gd name="connsiteY2" fmla="*/ 0 h 391886"/>
              <a:gd name="connsiteX3" fmla="*/ 3193142 w 3193142"/>
              <a:gd name="connsiteY3" fmla="*/ 391886 h 391886"/>
              <a:gd name="connsiteX4" fmla="*/ 205511 w 3193142"/>
              <a:gd name="connsiteY4" fmla="*/ 391886 h 391886"/>
              <a:gd name="connsiteX5" fmla="*/ 205510 w 3193142"/>
              <a:gd name="connsiteY5" fmla="*/ 391886 h 391886"/>
              <a:gd name="connsiteX6" fmla="*/ 205511 w 3193142"/>
              <a:gd name="connsiteY6" fmla="*/ 391886 h 391886"/>
              <a:gd name="connsiteX7" fmla="*/ 134850 w 3193142"/>
              <a:gd name="connsiteY7" fmla="*/ 379996 h 391886"/>
              <a:gd name="connsiteX8" fmla="*/ 4174 w 3193142"/>
              <a:gd name="connsiteY8" fmla="*/ 235432 h 391886"/>
              <a:gd name="connsiteX9" fmla="*/ 0 w 3193142"/>
              <a:gd name="connsiteY9" fmla="*/ 195953 h 391886"/>
              <a:gd name="connsiteX10" fmla="*/ 0 w 3193142"/>
              <a:gd name="connsiteY10" fmla="*/ 195934 h 391886"/>
              <a:gd name="connsiteX11" fmla="*/ 4174 w 3193142"/>
              <a:gd name="connsiteY11" fmla="*/ 156454 h 391886"/>
              <a:gd name="connsiteX12" fmla="*/ 134850 w 3193142"/>
              <a:gd name="connsiteY12" fmla="*/ 11890 h 391886"/>
              <a:gd name="connsiteX13" fmla="*/ 205511 w 3193142"/>
              <a:gd name="connsiteY13" fmla="*/ 0 h 391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193142" h="391886">
                <a:moveTo>
                  <a:pt x="205510" y="0"/>
                </a:moveTo>
                <a:lnTo>
                  <a:pt x="205511" y="0"/>
                </a:lnTo>
                <a:lnTo>
                  <a:pt x="3193142" y="0"/>
                </a:lnTo>
                <a:lnTo>
                  <a:pt x="3193142" y="391886"/>
                </a:lnTo>
                <a:lnTo>
                  <a:pt x="205511" y="391886"/>
                </a:lnTo>
                <a:lnTo>
                  <a:pt x="205510" y="391886"/>
                </a:lnTo>
                <a:lnTo>
                  <a:pt x="205511" y="391886"/>
                </a:lnTo>
                <a:lnTo>
                  <a:pt x="134850" y="379996"/>
                </a:lnTo>
                <a:cubicBezTo>
                  <a:pt x="68749" y="356921"/>
                  <a:pt x="18547" y="302398"/>
                  <a:pt x="4174" y="235432"/>
                </a:cubicBezTo>
                <a:lnTo>
                  <a:pt x="0" y="195953"/>
                </a:lnTo>
                <a:lnTo>
                  <a:pt x="0" y="195934"/>
                </a:lnTo>
                <a:lnTo>
                  <a:pt x="4174" y="156454"/>
                </a:lnTo>
                <a:cubicBezTo>
                  <a:pt x="18547" y="89488"/>
                  <a:pt x="68749" y="34966"/>
                  <a:pt x="134850" y="11890"/>
                </a:cubicBezTo>
                <a:lnTo>
                  <a:pt x="205511" y="0"/>
                </a:lnTo>
                <a:close/>
              </a:path>
            </a:pathLst>
          </a:custGeom>
          <a:gradFill>
            <a:gsLst>
              <a:gs pos="0">
                <a:srgbClr val="8CBC17"/>
              </a:gs>
              <a:gs pos="100000">
                <a:srgbClr val="5A8022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1" name="Forma Livre 60"/>
          <p:cNvSpPr/>
          <p:nvPr/>
        </p:nvSpPr>
        <p:spPr>
          <a:xfrm>
            <a:off x="4500880" y="3739204"/>
            <a:ext cx="3193142" cy="391886"/>
          </a:xfrm>
          <a:custGeom>
            <a:avLst/>
            <a:gdLst>
              <a:gd name="connsiteX0" fmla="*/ 205510 w 3193142"/>
              <a:gd name="connsiteY0" fmla="*/ 0 h 391886"/>
              <a:gd name="connsiteX1" fmla="*/ 205511 w 3193142"/>
              <a:gd name="connsiteY1" fmla="*/ 0 h 391886"/>
              <a:gd name="connsiteX2" fmla="*/ 3193142 w 3193142"/>
              <a:gd name="connsiteY2" fmla="*/ 0 h 391886"/>
              <a:gd name="connsiteX3" fmla="*/ 3193142 w 3193142"/>
              <a:gd name="connsiteY3" fmla="*/ 391886 h 391886"/>
              <a:gd name="connsiteX4" fmla="*/ 205511 w 3193142"/>
              <a:gd name="connsiteY4" fmla="*/ 391886 h 391886"/>
              <a:gd name="connsiteX5" fmla="*/ 205510 w 3193142"/>
              <a:gd name="connsiteY5" fmla="*/ 391886 h 391886"/>
              <a:gd name="connsiteX6" fmla="*/ 205511 w 3193142"/>
              <a:gd name="connsiteY6" fmla="*/ 391886 h 391886"/>
              <a:gd name="connsiteX7" fmla="*/ 134850 w 3193142"/>
              <a:gd name="connsiteY7" fmla="*/ 379996 h 391886"/>
              <a:gd name="connsiteX8" fmla="*/ 4174 w 3193142"/>
              <a:gd name="connsiteY8" fmla="*/ 235432 h 391886"/>
              <a:gd name="connsiteX9" fmla="*/ 0 w 3193142"/>
              <a:gd name="connsiteY9" fmla="*/ 195953 h 391886"/>
              <a:gd name="connsiteX10" fmla="*/ 0 w 3193142"/>
              <a:gd name="connsiteY10" fmla="*/ 195934 h 391886"/>
              <a:gd name="connsiteX11" fmla="*/ 4174 w 3193142"/>
              <a:gd name="connsiteY11" fmla="*/ 156454 h 391886"/>
              <a:gd name="connsiteX12" fmla="*/ 134850 w 3193142"/>
              <a:gd name="connsiteY12" fmla="*/ 11890 h 391886"/>
              <a:gd name="connsiteX13" fmla="*/ 205511 w 3193142"/>
              <a:gd name="connsiteY13" fmla="*/ 0 h 391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193142" h="391886">
                <a:moveTo>
                  <a:pt x="205510" y="0"/>
                </a:moveTo>
                <a:lnTo>
                  <a:pt x="205511" y="0"/>
                </a:lnTo>
                <a:lnTo>
                  <a:pt x="3193142" y="0"/>
                </a:lnTo>
                <a:lnTo>
                  <a:pt x="3193142" y="391886"/>
                </a:lnTo>
                <a:lnTo>
                  <a:pt x="205511" y="391886"/>
                </a:lnTo>
                <a:lnTo>
                  <a:pt x="205510" y="391886"/>
                </a:lnTo>
                <a:lnTo>
                  <a:pt x="205511" y="391886"/>
                </a:lnTo>
                <a:lnTo>
                  <a:pt x="134850" y="379996"/>
                </a:lnTo>
                <a:cubicBezTo>
                  <a:pt x="68749" y="356921"/>
                  <a:pt x="18547" y="302398"/>
                  <a:pt x="4174" y="235432"/>
                </a:cubicBezTo>
                <a:lnTo>
                  <a:pt x="0" y="195953"/>
                </a:lnTo>
                <a:lnTo>
                  <a:pt x="0" y="195934"/>
                </a:lnTo>
                <a:lnTo>
                  <a:pt x="4174" y="156454"/>
                </a:lnTo>
                <a:cubicBezTo>
                  <a:pt x="18547" y="89488"/>
                  <a:pt x="68749" y="34966"/>
                  <a:pt x="134850" y="11890"/>
                </a:cubicBezTo>
                <a:lnTo>
                  <a:pt x="205511" y="0"/>
                </a:lnTo>
                <a:close/>
              </a:path>
            </a:pathLst>
          </a:custGeom>
          <a:gradFill>
            <a:gsLst>
              <a:gs pos="0">
                <a:srgbClr val="C12D8E"/>
              </a:gs>
              <a:gs pos="100000">
                <a:srgbClr val="810D4E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2" name="Forma Livre 61"/>
          <p:cNvSpPr/>
          <p:nvPr/>
        </p:nvSpPr>
        <p:spPr>
          <a:xfrm flipH="1">
            <a:off x="4503660" y="4164106"/>
            <a:ext cx="3193142" cy="391886"/>
          </a:xfrm>
          <a:custGeom>
            <a:avLst/>
            <a:gdLst>
              <a:gd name="connsiteX0" fmla="*/ 205510 w 3193142"/>
              <a:gd name="connsiteY0" fmla="*/ 0 h 391886"/>
              <a:gd name="connsiteX1" fmla="*/ 205511 w 3193142"/>
              <a:gd name="connsiteY1" fmla="*/ 0 h 391886"/>
              <a:gd name="connsiteX2" fmla="*/ 3193142 w 3193142"/>
              <a:gd name="connsiteY2" fmla="*/ 0 h 391886"/>
              <a:gd name="connsiteX3" fmla="*/ 3193142 w 3193142"/>
              <a:gd name="connsiteY3" fmla="*/ 391886 h 391886"/>
              <a:gd name="connsiteX4" fmla="*/ 205511 w 3193142"/>
              <a:gd name="connsiteY4" fmla="*/ 391886 h 391886"/>
              <a:gd name="connsiteX5" fmla="*/ 205510 w 3193142"/>
              <a:gd name="connsiteY5" fmla="*/ 391886 h 391886"/>
              <a:gd name="connsiteX6" fmla="*/ 205511 w 3193142"/>
              <a:gd name="connsiteY6" fmla="*/ 391886 h 391886"/>
              <a:gd name="connsiteX7" fmla="*/ 134850 w 3193142"/>
              <a:gd name="connsiteY7" fmla="*/ 379996 h 391886"/>
              <a:gd name="connsiteX8" fmla="*/ 4174 w 3193142"/>
              <a:gd name="connsiteY8" fmla="*/ 235432 h 391886"/>
              <a:gd name="connsiteX9" fmla="*/ 0 w 3193142"/>
              <a:gd name="connsiteY9" fmla="*/ 195953 h 391886"/>
              <a:gd name="connsiteX10" fmla="*/ 0 w 3193142"/>
              <a:gd name="connsiteY10" fmla="*/ 195934 h 391886"/>
              <a:gd name="connsiteX11" fmla="*/ 4174 w 3193142"/>
              <a:gd name="connsiteY11" fmla="*/ 156454 h 391886"/>
              <a:gd name="connsiteX12" fmla="*/ 134850 w 3193142"/>
              <a:gd name="connsiteY12" fmla="*/ 11890 h 391886"/>
              <a:gd name="connsiteX13" fmla="*/ 205511 w 3193142"/>
              <a:gd name="connsiteY13" fmla="*/ 0 h 391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193142" h="391886">
                <a:moveTo>
                  <a:pt x="205510" y="0"/>
                </a:moveTo>
                <a:lnTo>
                  <a:pt x="205511" y="0"/>
                </a:lnTo>
                <a:lnTo>
                  <a:pt x="3193142" y="0"/>
                </a:lnTo>
                <a:lnTo>
                  <a:pt x="3193142" y="391886"/>
                </a:lnTo>
                <a:lnTo>
                  <a:pt x="205511" y="391886"/>
                </a:lnTo>
                <a:lnTo>
                  <a:pt x="205510" y="391886"/>
                </a:lnTo>
                <a:lnTo>
                  <a:pt x="205511" y="391886"/>
                </a:lnTo>
                <a:lnTo>
                  <a:pt x="134850" y="379996"/>
                </a:lnTo>
                <a:cubicBezTo>
                  <a:pt x="68749" y="356921"/>
                  <a:pt x="18547" y="302398"/>
                  <a:pt x="4174" y="235432"/>
                </a:cubicBezTo>
                <a:lnTo>
                  <a:pt x="0" y="195953"/>
                </a:lnTo>
                <a:lnTo>
                  <a:pt x="0" y="195934"/>
                </a:lnTo>
                <a:lnTo>
                  <a:pt x="4174" y="156454"/>
                </a:lnTo>
                <a:cubicBezTo>
                  <a:pt x="18547" y="89488"/>
                  <a:pt x="68749" y="34966"/>
                  <a:pt x="134850" y="11890"/>
                </a:cubicBezTo>
                <a:lnTo>
                  <a:pt x="205511" y="0"/>
                </a:lnTo>
                <a:close/>
              </a:path>
            </a:pathLst>
          </a:custGeom>
          <a:gradFill>
            <a:gsLst>
              <a:gs pos="0">
                <a:srgbClr val="F89200"/>
              </a:gs>
              <a:gs pos="100000">
                <a:srgbClr val="D56F00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3" name="Forma Livre 62"/>
          <p:cNvSpPr/>
          <p:nvPr/>
        </p:nvSpPr>
        <p:spPr>
          <a:xfrm>
            <a:off x="4488852" y="4589010"/>
            <a:ext cx="3193142" cy="391886"/>
          </a:xfrm>
          <a:custGeom>
            <a:avLst/>
            <a:gdLst>
              <a:gd name="connsiteX0" fmla="*/ 205510 w 3193142"/>
              <a:gd name="connsiteY0" fmla="*/ 0 h 391886"/>
              <a:gd name="connsiteX1" fmla="*/ 205511 w 3193142"/>
              <a:gd name="connsiteY1" fmla="*/ 0 h 391886"/>
              <a:gd name="connsiteX2" fmla="*/ 3193142 w 3193142"/>
              <a:gd name="connsiteY2" fmla="*/ 0 h 391886"/>
              <a:gd name="connsiteX3" fmla="*/ 3193142 w 3193142"/>
              <a:gd name="connsiteY3" fmla="*/ 391886 h 391886"/>
              <a:gd name="connsiteX4" fmla="*/ 205511 w 3193142"/>
              <a:gd name="connsiteY4" fmla="*/ 391886 h 391886"/>
              <a:gd name="connsiteX5" fmla="*/ 205510 w 3193142"/>
              <a:gd name="connsiteY5" fmla="*/ 391886 h 391886"/>
              <a:gd name="connsiteX6" fmla="*/ 205511 w 3193142"/>
              <a:gd name="connsiteY6" fmla="*/ 391886 h 391886"/>
              <a:gd name="connsiteX7" fmla="*/ 134850 w 3193142"/>
              <a:gd name="connsiteY7" fmla="*/ 379996 h 391886"/>
              <a:gd name="connsiteX8" fmla="*/ 4174 w 3193142"/>
              <a:gd name="connsiteY8" fmla="*/ 235432 h 391886"/>
              <a:gd name="connsiteX9" fmla="*/ 0 w 3193142"/>
              <a:gd name="connsiteY9" fmla="*/ 195953 h 391886"/>
              <a:gd name="connsiteX10" fmla="*/ 0 w 3193142"/>
              <a:gd name="connsiteY10" fmla="*/ 195934 h 391886"/>
              <a:gd name="connsiteX11" fmla="*/ 4174 w 3193142"/>
              <a:gd name="connsiteY11" fmla="*/ 156454 h 391886"/>
              <a:gd name="connsiteX12" fmla="*/ 134850 w 3193142"/>
              <a:gd name="connsiteY12" fmla="*/ 11890 h 391886"/>
              <a:gd name="connsiteX13" fmla="*/ 205511 w 3193142"/>
              <a:gd name="connsiteY13" fmla="*/ 0 h 391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193142" h="391886">
                <a:moveTo>
                  <a:pt x="205510" y="0"/>
                </a:moveTo>
                <a:lnTo>
                  <a:pt x="205511" y="0"/>
                </a:lnTo>
                <a:lnTo>
                  <a:pt x="3193142" y="0"/>
                </a:lnTo>
                <a:lnTo>
                  <a:pt x="3193142" y="391886"/>
                </a:lnTo>
                <a:lnTo>
                  <a:pt x="205511" y="391886"/>
                </a:lnTo>
                <a:lnTo>
                  <a:pt x="205510" y="391886"/>
                </a:lnTo>
                <a:lnTo>
                  <a:pt x="205511" y="391886"/>
                </a:lnTo>
                <a:lnTo>
                  <a:pt x="134850" y="379996"/>
                </a:lnTo>
                <a:cubicBezTo>
                  <a:pt x="68749" y="356921"/>
                  <a:pt x="18547" y="302398"/>
                  <a:pt x="4174" y="235432"/>
                </a:cubicBezTo>
                <a:lnTo>
                  <a:pt x="0" y="195953"/>
                </a:lnTo>
                <a:lnTo>
                  <a:pt x="0" y="195934"/>
                </a:lnTo>
                <a:lnTo>
                  <a:pt x="4174" y="156454"/>
                </a:lnTo>
                <a:cubicBezTo>
                  <a:pt x="18547" y="89488"/>
                  <a:pt x="68749" y="34966"/>
                  <a:pt x="134850" y="11890"/>
                </a:cubicBezTo>
                <a:lnTo>
                  <a:pt x="205511" y="0"/>
                </a:lnTo>
                <a:close/>
              </a:path>
            </a:pathLst>
          </a:custGeom>
          <a:gradFill>
            <a:gsLst>
              <a:gs pos="0">
                <a:srgbClr val="00B6F0"/>
              </a:gs>
              <a:gs pos="100000">
                <a:srgbClr val="0077C5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CaixaDeTexto 32"/>
          <p:cNvSpPr txBox="1"/>
          <p:nvPr/>
        </p:nvSpPr>
        <p:spPr>
          <a:xfrm>
            <a:off x="3783590" y="2894309"/>
            <a:ext cx="18576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ln w="0"/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w Cen MT" panose="020B0602020104020603" pitchFamily="34" charset="0"/>
              </a:rPr>
              <a:t>OBJETIVOS</a:t>
            </a:r>
          </a:p>
        </p:txBody>
      </p:sp>
      <p:sp>
        <p:nvSpPr>
          <p:cNvPr id="34" name="CaixaDeTexto 33"/>
          <p:cNvSpPr txBox="1"/>
          <p:nvPr/>
        </p:nvSpPr>
        <p:spPr>
          <a:xfrm>
            <a:off x="6633702" y="3314633"/>
            <a:ext cx="24417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ln w="0"/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w Cen MT" panose="020B0602020104020603" pitchFamily="34" charset="0"/>
              </a:rPr>
              <a:t>APOIO AO PROJETO</a:t>
            </a:r>
          </a:p>
        </p:txBody>
      </p:sp>
      <p:sp>
        <p:nvSpPr>
          <p:cNvPr id="35" name="CaixaDeTexto 34"/>
          <p:cNvSpPr txBox="1"/>
          <p:nvPr/>
        </p:nvSpPr>
        <p:spPr>
          <a:xfrm>
            <a:off x="3561209" y="3740162"/>
            <a:ext cx="2288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ln w="0"/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w Cen MT" panose="020B0602020104020603" pitchFamily="34" charset="0"/>
              </a:rPr>
              <a:t>JUSTIFICATIVA</a:t>
            </a:r>
          </a:p>
        </p:txBody>
      </p:sp>
      <p:sp>
        <p:nvSpPr>
          <p:cNvPr id="37" name="CaixaDeTexto 36"/>
          <p:cNvSpPr txBox="1"/>
          <p:nvPr/>
        </p:nvSpPr>
        <p:spPr>
          <a:xfrm>
            <a:off x="6844159" y="4171837"/>
            <a:ext cx="2288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ln w="0"/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w Cen MT" panose="020B0602020104020603" pitchFamily="34" charset="0"/>
              </a:rPr>
              <a:t>METODOLOGIA</a:t>
            </a:r>
          </a:p>
        </p:txBody>
      </p:sp>
      <p:sp>
        <p:nvSpPr>
          <p:cNvPr id="38" name="CaixaDeTexto 37"/>
          <p:cNvSpPr txBox="1"/>
          <p:nvPr/>
        </p:nvSpPr>
        <p:spPr>
          <a:xfrm>
            <a:off x="3345308" y="4578607"/>
            <a:ext cx="23925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ln w="0"/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w Cen MT" panose="020B0602020104020603" pitchFamily="34" charset="0"/>
              </a:rPr>
              <a:t>DESENVOLVIMENTO</a:t>
            </a:r>
          </a:p>
        </p:txBody>
      </p:sp>
    </p:spTree>
    <p:extLst>
      <p:ext uri="{BB962C8B-B14F-4D97-AF65-F5344CB8AC3E}">
        <p14:creationId xmlns:p14="http://schemas.microsoft.com/office/powerpoint/2010/main" val="2379080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07407E-6 L -0.13034 -0.00024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23" y="-2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48148E-6 L 0.13099 0.00023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49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48148E-6 L -0.13034 -0.00023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23" y="-2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4.44444E-6 L 0.13099 0.00023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49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1.11111E-6 L -0.13034 -0.00023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23" y="-2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1.85185E-6 L 0.13099 0.00023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49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81481E-6 L -0.13034 -0.00024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23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6" grpId="0"/>
      <p:bldP spid="51" grpId="0" animBg="1"/>
      <p:bldP spid="2" grpId="0"/>
      <p:bldP spid="53" grpId="0" animBg="1"/>
      <p:bldP spid="32" grpId="0"/>
      <p:bldP spid="59" grpId="0" animBg="1"/>
      <p:bldP spid="60" grpId="0" animBg="1"/>
      <p:bldP spid="61" grpId="0" animBg="1"/>
      <p:bldP spid="62" grpId="0" animBg="1"/>
      <p:bldP spid="63" grpId="0" animBg="1"/>
      <p:bldP spid="33" grpId="0"/>
      <p:bldP spid="34" grpId="0"/>
      <p:bldP spid="35" grpId="0"/>
      <p:bldP spid="37" grpId="0"/>
      <p:bldP spid="3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Agrupar 10"/>
          <p:cNvGrpSpPr/>
          <p:nvPr/>
        </p:nvGrpSpPr>
        <p:grpSpPr>
          <a:xfrm>
            <a:off x="-8877300" y="3"/>
            <a:ext cx="12242477" cy="6858000"/>
            <a:chOff x="0" y="0"/>
            <a:chExt cx="12242477" cy="6858000"/>
          </a:xfrm>
        </p:grpSpPr>
        <p:sp>
          <p:nvSpPr>
            <p:cNvPr id="4" name="Retângulo 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>
              <a:outerShdw blurRad="254000" dist="1905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Forma Livre 6"/>
            <p:cNvSpPr/>
            <p:nvPr/>
          </p:nvSpPr>
          <p:spPr>
            <a:xfrm>
              <a:off x="10420350" y="1657350"/>
              <a:ext cx="1771650" cy="3543300"/>
            </a:xfrm>
            <a:custGeom>
              <a:avLst/>
              <a:gdLst>
                <a:gd name="connsiteX0" fmla="*/ 2076450 w 2076450"/>
                <a:gd name="connsiteY0" fmla="*/ 0 h 4152900"/>
                <a:gd name="connsiteX1" fmla="*/ 2076450 w 2076450"/>
                <a:gd name="connsiteY1" fmla="*/ 4152900 h 4152900"/>
                <a:gd name="connsiteX2" fmla="*/ 0 w 2076450"/>
                <a:gd name="connsiteY2" fmla="*/ 2076450 h 4152900"/>
                <a:gd name="connsiteX3" fmla="*/ 2076450 w 2076450"/>
                <a:gd name="connsiteY3" fmla="*/ 0 h 415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6450" h="4152900">
                  <a:moveTo>
                    <a:pt x="2076450" y="0"/>
                  </a:moveTo>
                  <a:lnTo>
                    <a:pt x="2076450" y="4152900"/>
                  </a:lnTo>
                  <a:cubicBezTo>
                    <a:pt x="929658" y="4152900"/>
                    <a:pt x="0" y="3223242"/>
                    <a:pt x="0" y="2076450"/>
                  </a:cubicBezTo>
                  <a:cubicBezTo>
                    <a:pt x="0" y="929658"/>
                    <a:pt x="929658" y="0"/>
                    <a:pt x="2076450" y="0"/>
                  </a:cubicBezTo>
                  <a:close/>
                </a:path>
              </a:pathLst>
            </a:custGeom>
            <a:solidFill>
              <a:srgbClr val="F0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CaixaDeTexto 7"/>
            <p:cNvSpPr txBox="1"/>
            <p:nvPr/>
          </p:nvSpPr>
          <p:spPr>
            <a:xfrm rot="16200000">
              <a:off x="10223862" y="3105834"/>
              <a:ext cx="33909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3600" b="1" dirty="0">
                  <a:solidFill>
                    <a:schemeClr val="bg2"/>
                  </a:solidFill>
                  <a:latin typeface="Tw Cen MT" panose="020B0602020104020603" pitchFamily="34" charset="0"/>
                </a:rPr>
                <a:t>INTRODUÇÃO </a:t>
              </a:r>
            </a:p>
          </p:txBody>
        </p:sp>
        <p:pic>
          <p:nvPicPr>
            <p:cNvPr id="10" name="Imagem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9175" y="3110290"/>
              <a:ext cx="787398" cy="637418"/>
            </a:xfrm>
            <a:prstGeom prst="rect">
              <a:avLst/>
            </a:prstGeom>
          </p:spPr>
        </p:pic>
      </p:grpSp>
      <p:grpSp>
        <p:nvGrpSpPr>
          <p:cNvPr id="13" name="Agrupar 12"/>
          <p:cNvGrpSpPr/>
          <p:nvPr/>
        </p:nvGrpSpPr>
        <p:grpSpPr>
          <a:xfrm>
            <a:off x="-9378491" y="2"/>
            <a:ext cx="12242477" cy="6858000"/>
            <a:chOff x="0" y="0"/>
            <a:chExt cx="12242477" cy="6858000"/>
          </a:xfrm>
        </p:grpSpPr>
        <p:grpSp>
          <p:nvGrpSpPr>
            <p:cNvPr id="14" name="Agrupar 13"/>
            <p:cNvGrpSpPr/>
            <p:nvPr/>
          </p:nvGrpSpPr>
          <p:grpSpPr>
            <a:xfrm>
              <a:off x="0" y="0"/>
              <a:ext cx="12242477" cy="6858000"/>
              <a:chOff x="0" y="0"/>
              <a:chExt cx="12242477" cy="6858000"/>
            </a:xfrm>
          </p:grpSpPr>
          <p:sp>
            <p:nvSpPr>
              <p:cNvPr id="16" name="Retângulo 15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>
                <a:outerShdw blurRad="254000" dist="190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" name="Forma Livre 16"/>
              <p:cNvSpPr/>
              <p:nvPr/>
            </p:nvSpPr>
            <p:spPr>
              <a:xfrm>
                <a:off x="10420350" y="1657350"/>
                <a:ext cx="1771650" cy="3543300"/>
              </a:xfrm>
              <a:custGeom>
                <a:avLst/>
                <a:gdLst>
                  <a:gd name="connsiteX0" fmla="*/ 2076450 w 2076450"/>
                  <a:gd name="connsiteY0" fmla="*/ 0 h 4152900"/>
                  <a:gd name="connsiteX1" fmla="*/ 2076450 w 2076450"/>
                  <a:gd name="connsiteY1" fmla="*/ 4152900 h 4152900"/>
                  <a:gd name="connsiteX2" fmla="*/ 0 w 2076450"/>
                  <a:gd name="connsiteY2" fmla="*/ 2076450 h 4152900"/>
                  <a:gd name="connsiteX3" fmla="*/ 2076450 w 2076450"/>
                  <a:gd name="connsiteY3" fmla="*/ 0 h 415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6450" h="4152900">
                    <a:moveTo>
                      <a:pt x="2076450" y="0"/>
                    </a:moveTo>
                    <a:lnTo>
                      <a:pt x="2076450" y="4152900"/>
                    </a:lnTo>
                    <a:cubicBezTo>
                      <a:pt x="929658" y="4152900"/>
                      <a:pt x="0" y="3223242"/>
                      <a:pt x="0" y="2076450"/>
                    </a:cubicBezTo>
                    <a:cubicBezTo>
                      <a:pt x="0" y="929658"/>
                      <a:pt x="929658" y="0"/>
                      <a:pt x="2076450" y="0"/>
                    </a:cubicBezTo>
                    <a:close/>
                  </a:path>
                </a:pathLst>
              </a:custGeom>
              <a:solidFill>
                <a:srgbClr val="EA050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" name="CaixaDeTexto 17"/>
              <p:cNvSpPr txBox="1"/>
              <p:nvPr/>
            </p:nvSpPr>
            <p:spPr>
              <a:xfrm rot="16200000">
                <a:off x="10223862" y="3105834"/>
                <a:ext cx="33909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3600" b="1" dirty="0">
                    <a:solidFill>
                      <a:schemeClr val="bg2"/>
                    </a:solidFill>
                    <a:latin typeface="Tw Cen MT" panose="020B0602020104020603" pitchFamily="34" charset="0"/>
                  </a:rPr>
                  <a:t>HISTÓRICO </a:t>
                </a:r>
              </a:p>
            </p:txBody>
          </p:sp>
        </p:grpSp>
        <p:pic>
          <p:nvPicPr>
            <p:cNvPr id="15" name="Imagem 1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88208" y="3092956"/>
              <a:ext cx="640081" cy="672085"/>
            </a:xfrm>
            <a:prstGeom prst="rect">
              <a:avLst/>
            </a:prstGeom>
          </p:spPr>
        </p:pic>
      </p:grpSp>
      <p:grpSp>
        <p:nvGrpSpPr>
          <p:cNvPr id="19" name="Agrupar 18"/>
          <p:cNvGrpSpPr/>
          <p:nvPr/>
        </p:nvGrpSpPr>
        <p:grpSpPr>
          <a:xfrm>
            <a:off x="-9886172" y="3"/>
            <a:ext cx="12242477" cy="6858000"/>
            <a:chOff x="0" y="0"/>
            <a:chExt cx="12242477" cy="6858000"/>
          </a:xfrm>
        </p:grpSpPr>
        <p:grpSp>
          <p:nvGrpSpPr>
            <p:cNvPr id="20" name="Agrupar 19"/>
            <p:cNvGrpSpPr/>
            <p:nvPr/>
          </p:nvGrpSpPr>
          <p:grpSpPr>
            <a:xfrm>
              <a:off x="0" y="0"/>
              <a:ext cx="12242477" cy="6858000"/>
              <a:chOff x="0" y="0"/>
              <a:chExt cx="12242477" cy="6858000"/>
            </a:xfrm>
          </p:grpSpPr>
          <p:sp>
            <p:nvSpPr>
              <p:cNvPr id="22" name="Retângulo 21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>
                <a:outerShdw blurRad="254000" dist="190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" name="Forma Livre 22"/>
              <p:cNvSpPr/>
              <p:nvPr/>
            </p:nvSpPr>
            <p:spPr>
              <a:xfrm>
                <a:off x="10420350" y="1657350"/>
                <a:ext cx="1771650" cy="3543300"/>
              </a:xfrm>
              <a:custGeom>
                <a:avLst/>
                <a:gdLst>
                  <a:gd name="connsiteX0" fmla="*/ 2076450 w 2076450"/>
                  <a:gd name="connsiteY0" fmla="*/ 0 h 4152900"/>
                  <a:gd name="connsiteX1" fmla="*/ 2076450 w 2076450"/>
                  <a:gd name="connsiteY1" fmla="*/ 4152900 h 4152900"/>
                  <a:gd name="connsiteX2" fmla="*/ 0 w 2076450"/>
                  <a:gd name="connsiteY2" fmla="*/ 2076450 h 4152900"/>
                  <a:gd name="connsiteX3" fmla="*/ 2076450 w 2076450"/>
                  <a:gd name="connsiteY3" fmla="*/ 0 h 415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6450" h="4152900">
                    <a:moveTo>
                      <a:pt x="2076450" y="0"/>
                    </a:moveTo>
                    <a:lnTo>
                      <a:pt x="2076450" y="4152900"/>
                    </a:lnTo>
                    <a:cubicBezTo>
                      <a:pt x="929658" y="4152900"/>
                      <a:pt x="0" y="3223242"/>
                      <a:pt x="0" y="2076450"/>
                    </a:cubicBezTo>
                    <a:cubicBezTo>
                      <a:pt x="0" y="929658"/>
                      <a:pt x="929658" y="0"/>
                      <a:pt x="2076450" y="0"/>
                    </a:cubicBezTo>
                    <a:close/>
                  </a:path>
                </a:pathLst>
              </a:custGeom>
              <a:solidFill>
                <a:srgbClr val="3769B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" name="CaixaDeTexto 23"/>
              <p:cNvSpPr txBox="1"/>
              <p:nvPr/>
            </p:nvSpPr>
            <p:spPr>
              <a:xfrm rot="16200000">
                <a:off x="10223862" y="3105834"/>
                <a:ext cx="33909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3600" b="1" dirty="0">
                    <a:solidFill>
                      <a:schemeClr val="bg2"/>
                    </a:solidFill>
                    <a:latin typeface="Tw Cen MT" panose="020B0602020104020603" pitchFamily="34" charset="0"/>
                  </a:rPr>
                  <a:t>OBJETIVOS </a:t>
                </a:r>
              </a:p>
            </p:txBody>
          </p:sp>
        </p:grpSp>
        <p:pic>
          <p:nvPicPr>
            <p:cNvPr id="21" name="Imagem 2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701126" y="3063238"/>
              <a:ext cx="585217" cy="731521"/>
            </a:xfrm>
            <a:prstGeom prst="rect">
              <a:avLst/>
            </a:prstGeom>
          </p:spPr>
        </p:pic>
      </p:grpSp>
      <p:grpSp>
        <p:nvGrpSpPr>
          <p:cNvPr id="25" name="Agrupar 24"/>
          <p:cNvGrpSpPr/>
          <p:nvPr/>
        </p:nvGrpSpPr>
        <p:grpSpPr>
          <a:xfrm>
            <a:off x="-10346656" y="3"/>
            <a:ext cx="12192001" cy="6858000"/>
            <a:chOff x="0" y="0"/>
            <a:chExt cx="12192001" cy="6858000"/>
          </a:xfrm>
        </p:grpSpPr>
        <p:grpSp>
          <p:nvGrpSpPr>
            <p:cNvPr id="26" name="Agrupar 25"/>
            <p:cNvGrpSpPr/>
            <p:nvPr/>
          </p:nvGrpSpPr>
          <p:grpSpPr>
            <a:xfrm>
              <a:off x="0" y="0"/>
              <a:ext cx="12192001" cy="6858000"/>
              <a:chOff x="0" y="0"/>
              <a:chExt cx="12192001" cy="6858000"/>
            </a:xfrm>
          </p:grpSpPr>
          <p:sp>
            <p:nvSpPr>
              <p:cNvPr id="28" name="Retângulo 27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>
                <a:outerShdw blurRad="254000" dist="190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9" name="Forma Livre 28"/>
              <p:cNvSpPr/>
              <p:nvPr/>
            </p:nvSpPr>
            <p:spPr>
              <a:xfrm>
                <a:off x="10420350" y="1657350"/>
                <a:ext cx="1771650" cy="3543300"/>
              </a:xfrm>
              <a:custGeom>
                <a:avLst/>
                <a:gdLst>
                  <a:gd name="connsiteX0" fmla="*/ 2076450 w 2076450"/>
                  <a:gd name="connsiteY0" fmla="*/ 0 h 4152900"/>
                  <a:gd name="connsiteX1" fmla="*/ 2076450 w 2076450"/>
                  <a:gd name="connsiteY1" fmla="*/ 4152900 h 4152900"/>
                  <a:gd name="connsiteX2" fmla="*/ 0 w 2076450"/>
                  <a:gd name="connsiteY2" fmla="*/ 2076450 h 4152900"/>
                  <a:gd name="connsiteX3" fmla="*/ 2076450 w 2076450"/>
                  <a:gd name="connsiteY3" fmla="*/ 0 h 415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6450" h="4152900">
                    <a:moveTo>
                      <a:pt x="2076450" y="0"/>
                    </a:moveTo>
                    <a:lnTo>
                      <a:pt x="2076450" y="4152900"/>
                    </a:lnTo>
                    <a:cubicBezTo>
                      <a:pt x="929658" y="4152900"/>
                      <a:pt x="0" y="3223242"/>
                      <a:pt x="0" y="2076450"/>
                    </a:cubicBezTo>
                    <a:cubicBezTo>
                      <a:pt x="0" y="929658"/>
                      <a:pt x="929658" y="0"/>
                      <a:pt x="2076450" y="0"/>
                    </a:cubicBezTo>
                    <a:close/>
                  </a:path>
                </a:pathLst>
              </a:custGeom>
              <a:solidFill>
                <a:srgbClr val="83C15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0" name="CaixaDeTexto 29"/>
              <p:cNvSpPr txBox="1"/>
              <p:nvPr/>
            </p:nvSpPr>
            <p:spPr>
              <a:xfrm rot="16200000">
                <a:off x="9712880" y="3167389"/>
                <a:ext cx="443502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2800" b="1" dirty="0">
                    <a:solidFill>
                      <a:schemeClr val="bg2"/>
                    </a:solidFill>
                    <a:latin typeface="Tw Cen MT" panose="020B0602020104020603" pitchFamily="34" charset="0"/>
                  </a:rPr>
                  <a:t>APOIO AO PROJETO </a:t>
                </a:r>
              </a:p>
            </p:txBody>
          </p:sp>
        </p:grpSp>
        <p:pic>
          <p:nvPicPr>
            <p:cNvPr id="27" name="Imagem 2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715381" y="3065524"/>
              <a:ext cx="658369" cy="726949"/>
            </a:xfrm>
            <a:prstGeom prst="rect">
              <a:avLst/>
            </a:prstGeom>
          </p:spPr>
        </p:pic>
      </p:grpSp>
      <p:grpSp>
        <p:nvGrpSpPr>
          <p:cNvPr id="31" name="Agrupar 30"/>
          <p:cNvGrpSpPr/>
          <p:nvPr/>
        </p:nvGrpSpPr>
        <p:grpSpPr>
          <a:xfrm>
            <a:off x="-10799043" y="3"/>
            <a:ext cx="12242477" cy="6858000"/>
            <a:chOff x="0" y="0"/>
            <a:chExt cx="12242477" cy="6858000"/>
          </a:xfrm>
        </p:grpSpPr>
        <p:grpSp>
          <p:nvGrpSpPr>
            <p:cNvPr id="32" name="Agrupar 31"/>
            <p:cNvGrpSpPr/>
            <p:nvPr/>
          </p:nvGrpSpPr>
          <p:grpSpPr>
            <a:xfrm>
              <a:off x="0" y="0"/>
              <a:ext cx="12242477" cy="6858000"/>
              <a:chOff x="0" y="0"/>
              <a:chExt cx="12242477" cy="6858000"/>
            </a:xfrm>
          </p:grpSpPr>
          <p:sp>
            <p:nvSpPr>
              <p:cNvPr id="34" name="Retângulo 3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>
                <a:outerShdw blurRad="254000" dist="190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5" name="Forma Livre 34"/>
              <p:cNvSpPr/>
              <p:nvPr/>
            </p:nvSpPr>
            <p:spPr>
              <a:xfrm>
                <a:off x="10420350" y="1657350"/>
                <a:ext cx="1771650" cy="3543300"/>
              </a:xfrm>
              <a:custGeom>
                <a:avLst/>
                <a:gdLst>
                  <a:gd name="connsiteX0" fmla="*/ 2076450 w 2076450"/>
                  <a:gd name="connsiteY0" fmla="*/ 0 h 4152900"/>
                  <a:gd name="connsiteX1" fmla="*/ 2076450 w 2076450"/>
                  <a:gd name="connsiteY1" fmla="*/ 4152900 h 4152900"/>
                  <a:gd name="connsiteX2" fmla="*/ 0 w 2076450"/>
                  <a:gd name="connsiteY2" fmla="*/ 2076450 h 4152900"/>
                  <a:gd name="connsiteX3" fmla="*/ 2076450 w 2076450"/>
                  <a:gd name="connsiteY3" fmla="*/ 0 h 415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6450" h="4152900">
                    <a:moveTo>
                      <a:pt x="2076450" y="0"/>
                    </a:moveTo>
                    <a:lnTo>
                      <a:pt x="2076450" y="4152900"/>
                    </a:lnTo>
                    <a:cubicBezTo>
                      <a:pt x="929658" y="4152900"/>
                      <a:pt x="0" y="3223242"/>
                      <a:pt x="0" y="2076450"/>
                    </a:cubicBezTo>
                    <a:cubicBezTo>
                      <a:pt x="0" y="929658"/>
                      <a:pt x="929658" y="0"/>
                      <a:pt x="2076450" y="0"/>
                    </a:cubicBezTo>
                    <a:close/>
                  </a:path>
                </a:pathLst>
              </a:custGeom>
              <a:solidFill>
                <a:srgbClr val="BB33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6" name="CaixaDeTexto 35"/>
              <p:cNvSpPr txBox="1"/>
              <p:nvPr/>
            </p:nvSpPr>
            <p:spPr>
              <a:xfrm rot="16200000">
                <a:off x="10223862" y="3105834"/>
                <a:ext cx="33909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3600" b="1" dirty="0">
                    <a:solidFill>
                      <a:schemeClr val="bg2"/>
                    </a:solidFill>
                    <a:latin typeface="Tw Cen MT" panose="020B0602020104020603" pitchFamily="34" charset="0"/>
                  </a:rPr>
                  <a:t>JUSTIFICATIVA </a:t>
                </a:r>
              </a:p>
            </p:txBody>
          </p:sp>
        </p:grpSp>
        <p:pic>
          <p:nvPicPr>
            <p:cNvPr id="33" name="Imagem 3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99638" y="3044950"/>
              <a:ext cx="617221" cy="768098"/>
            </a:xfrm>
            <a:prstGeom prst="rect">
              <a:avLst/>
            </a:prstGeom>
          </p:spPr>
        </p:pic>
      </p:grpSp>
      <p:grpSp>
        <p:nvGrpSpPr>
          <p:cNvPr id="37" name="Agrupar 36"/>
          <p:cNvGrpSpPr/>
          <p:nvPr/>
        </p:nvGrpSpPr>
        <p:grpSpPr>
          <a:xfrm>
            <a:off x="-11263627" y="0"/>
            <a:ext cx="12242477" cy="6858000"/>
            <a:chOff x="0" y="0"/>
            <a:chExt cx="12242477" cy="6858000"/>
          </a:xfrm>
        </p:grpSpPr>
        <p:grpSp>
          <p:nvGrpSpPr>
            <p:cNvPr id="38" name="Agrupar 37"/>
            <p:cNvGrpSpPr/>
            <p:nvPr/>
          </p:nvGrpSpPr>
          <p:grpSpPr>
            <a:xfrm>
              <a:off x="0" y="0"/>
              <a:ext cx="12242477" cy="6858000"/>
              <a:chOff x="0" y="0"/>
              <a:chExt cx="12242477" cy="6858000"/>
            </a:xfrm>
          </p:grpSpPr>
          <p:sp>
            <p:nvSpPr>
              <p:cNvPr id="40" name="Retângulo 39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>
                <a:outerShdw blurRad="254000" dist="190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1" name="Forma Livre 40"/>
              <p:cNvSpPr/>
              <p:nvPr/>
            </p:nvSpPr>
            <p:spPr>
              <a:xfrm>
                <a:off x="10420350" y="1657350"/>
                <a:ext cx="1771650" cy="3543300"/>
              </a:xfrm>
              <a:custGeom>
                <a:avLst/>
                <a:gdLst>
                  <a:gd name="connsiteX0" fmla="*/ 2076450 w 2076450"/>
                  <a:gd name="connsiteY0" fmla="*/ 0 h 4152900"/>
                  <a:gd name="connsiteX1" fmla="*/ 2076450 w 2076450"/>
                  <a:gd name="connsiteY1" fmla="*/ 4152900 h 4152900"/>
                  <a:gd name="connsiteX2" fmla="*/ 0 w 2076450"/>
                  <a:gd name="connsiteY2" fmla="*/ 2076450 h 4152900"/>
                  <a:gd name="connsiteX3" fmla="*/ 2076450 w 2076450"/>
                  <a:gd name="connsiteY3" fmla="*/ 0 h 415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6450" h="4152900">
                    <a:moveTo>
                      <a:pt x="2076450" y="0"/>
                    </a:moveTo>
                    <a:lnTo>
                      <a:pt x="2076450" y="4152900"/>
                    </a:lnTo>
                    <a:cubicBezTo>
                      <a:pt x="929658" y="4152900"/>
                      <a:pt x="0" y="3223242"/>
                      <a:pt x="0" y="2076450"/>
                    </a:cubicBezTo>
                    <a:cubicBezTo>
                      <a:pt x="0" y="929658"/>
                      <a:pt x="929658" y="0"/>
                      <a:pt x="2076450" y="0"/>
                    </a:cubicBezTo>
                    <a:close/>
                  </a:path>
                </a:pathLst>
              </a:custGeom>
              <a:solidFill>
                <a:srgbClr val="E36E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2" name="CaixaDeTexto 41"/>
              <p:cNvSpPr txBox="1"/>
              <p:nvPr/>
            </p:nvSpPr>
            <p:spPr>
              <a:xfrm rot="16200000">
                <a:off x="10223862" y="3105834"/>
                <a:ext cx="33909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3600" b="1" dirty="0">
                    <a:solidFill>
                      <a:schemeClr val="bg2"/>
                    </a:solidFill>
                    <a:latin typeface="Tw Cen MT" panose="020B0602020104020603" pitchFamily="34" charset="0"/>
                  </a:rPr>
                  <a:t>METODOLOGIA </a:t>
                </a:r>
              </a:p>
            </p:txBody>
          </p:sp>
        </p:grpSp>
        <p:pic>
          <p:nvPicPr>
            <p:cNvPr id="39" name="Imagem 3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715640" y="3074668"/>
              <a:ext cx="585217" cy="708661"/>
            </a:xfrm>
            <a:prstGeom prst="rect">
              <a:avLst/>
            </a:prstGeom>
          </p:spPr>
        </p:pic>
      </p:grpSp>
      <p:grpSp>
        <p:nvGrpSpPr>
          <p:cNvPr id="43" name="Agrupar 42"/>
          <p:cNvGrpSpPr/>
          <p:nvPr/>
        </p:nvGrpSpPr>
        <p:grpSpPr>
          <a:xfrm>
            <a:off x="-11718103" y="3"/>
            <a:ext cx="12192000" cy="6858000"/>
            <a:chOff x="0" y="0"/>
            <a:chExt cx="12192000" cy="6858000"/>
          </a:xfrm>
        </p:grpSpPr>
        <p:grpSp>
          <p:nvGrpSpPr>
            <p:cNvPr id="44" name="Agrupar 43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sp>
            <p:nvSpPr>
              <p:cNvPr id="46" name="Retângulo 45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>
                <a:outerShdw blurRad="254000" dist="190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Forma Livre 46"/>
              <p:cNvSpPr/>
              <p:nvPr/>
            </p:nvSpPr>
            <p:spPr>
              <a:xfrm>
                <a:off x="10420350" y="1657350"/>
                <a:ext cx="1771650" cy="3543300"/>
              </a:xfrm>
              <a:custGeom>
                <a:avLst/>
                <a:gdLst>
                  <a:gd name="connsiteX0" fmla="*/ 2076450 w 2076450"/>
                  <a:gd name="connsiteY0" fmla="*/ 0 h 4152900"/>
                  <a:gd name="connsiteX1" fmla="*/ 2076450 w 2076450"/>
                  <a:gd name="connsiteY1" fmla="*/ 4152900 h 4152900"/>
                  <a:gd name="connsiteX2" fmla="*/ 0 w 2076450"/>
                  <a:gd name="connsiteY2" fmla="*/ 2076450 h 4152900"/>
                  <a:gd name="connsiteX3" fmla="*/ 2076450 w 2076450"/>
                  <a:gd name="connsiteY3" fmla="*/ 0 h 415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6450" h="4152900">
                    <a:moveTo>
                      <a:pt x="2076450" y="0"/>
                    </a:moveTo>
                    <a:lnTo>
                      <a:pt x="2076450" y="4152900"/>
                    </a:lnTo>
                    <a:cubicBezTo>
                      <a:pt x="929658" y="4152900"/>
                      <a:pt x="0" y="3223242"/>
                      <a:pt x="0" y="2076450"/>
                    </a:cubicBezTo>
                    <a:cubicBezTo>
                      <a:pt x="0" y="929658"/>
                      <a:pt x="929658" y="0"/>
                      <a:pt x="2076450" y="0"/>
                    </a:cubicBezTo>
                    <a:close/>
                  </a:path>
                </a:pathLst>
              </a:custGeom>
              <a:solidFill>
                <a:srgbClr val="00E0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8" name="CaixaDeTexto 47"/>
              <p:cNvSpPr txBox="1"/>
              <p:nvPr/>
            </p:nvSpPr>
            <p:spPr>
              <a:xfrm rot="16200000">
                <a:off x="10223862" y="3167389"/>
                <a:ext cx="33909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2800" b="1" dirty="0">
                    <a:solidFill>
                      <a:schemeClr val="bg2"/>
                    </a:solidFill>
                    <a:latin typeface="Tw Cen MT" panose="020B0602020104020603" pitchFamily="34" charset="0"/>
                  </a:rPr>
                  <a:t>DESENVOLVIMENTO </a:t>
                </a:r>
              </a:p>
            </p:txBody>
          </p:sp>
        </p:grpSp>
        <p:pic>
          <p:nvPicPr>
            <p:cNvPr id="45" name="Imagem 44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67634" y="3074668"/>
              <a:ext cx="681229" cy="708661"/>
            </a:xfrm>
            <a:prstGeom prst="rect">
              <a:avLst/>
            </a:prstGeom>
          </p:spPr>
        </p:pic>
      </p:grpSp>
      <p:pic>
        <p:nvPicPr>
          <p:cNvPr id="2" name="Imagem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409" y="1882586"/>
            <a:ext cx="2724956" cy="3092824"/>
          </a:xfrm>
          <a:prstGeom prst="rect">
            <a:avLst/>
          </a:prstGeom>
          <a:effectLst>
            <a:outerShdw blurRad="254000" dist="190500" algn="l" rotWithShape="0">
              <a:prstClr val="black">
                <a:alpha val="40000"/>
              </a:prstClr>
            </a:outerShdw>
          </a:effectLst>
        </p:spPr>
      </p:pic>
      <p:sp>
        <p:nvSpPr>
          <p:cNvPr id="3" name="CaixaDeTexto 2"/>
          <p:cNvSpPr txBox="1"/>
          <p:nvPr/>
        </p:nvSpPr>
        <p:spPr>
          <a:xfrm>
            <a:off x="6567549" y="2151725"/>
            <a:ext cx="571468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Secretaria Municipal de Mineração, Industria, Comércio, Ciência e Tecnologia.</a:t>
            </a:r>
          </a:p>
        </p:txBody>
      </p:sp>
      <p:sp>
        <p:nvSpPr>
          <p:cNvPr id="50" name="Colchete Esquerdo 49"/>
          <p:cNvSpPr/>
          <p:nvPr/>
        </p:nvSpPr>
        <p:spPr>
          <a:xfrm>
            <a:off x="4208452" y="2073318"/>
            <a:ext cx="769257" cy="3860800"/>
          </a:xfrm>
          <a:prstGeom prst="leftBracket">
            <a:avLst>
              <a:gd name="adj" fmla="val 129115"/>
            </a:avLst>
          </a:prstGeom>
          <a:ln w="76200">
            <a:solidFill>
              <a:srgbClr val="F0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51" name="Agrupar 50"/>
          <p:cNvGrpSpPr/>
          <p:nvPr/>
        </p:nvGrpSpPr>
        <p:grpSpPr>
          <a:xfrm>
            <a:off x="4960137" y="5063041"/>
            <a:ext cx="1635458" cy="1635458"/>
            <a:chOff x="5001755" y="4466840"/>
            <a:chExt cx="1635458" cy="1635458"/>
          </a:xfrm>
        </p:grpSpPr>
        <p:pic>
          <p:nvPicPr>
            <p:cNvPr id="52" name="Imagem 51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1994" y="4567080"/>
              <a:ext cx="1434980" cy="1434978"/>
            </a:xfrm>
            <a:prstGeom prst="rect">
              <a:avLst/>
            </a:prstGeom>
          </p:spPr>
        </p:pic>
        <p:sp>
          <p:nvSpPr>
            <p:cNvPr id="53" name="Elipse 52"/>
            <p:cNvSpPr/>
            <p:nvPr/>
          </p:nvSpPr>
          <p:spPr>
            <a:xfrm>
              <a:off x="5001755" y="4466840"/>
              <a:ext cx="1635458" cy="1635458"/>
            </a:xfrm>
            <a:prstGeom prst="ellipse">
              <a:avLst/>
            </a:prstGeom>
            <a:noFill/>
            <a:ln w="76200">
              <a:solidFill>
                <a:srgbClr val="F0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54" name="CaixaDeTexto 53"/>
          <p:cNvSpPr txBox="1"/>
          <p:nvPr/>
        </p:nvSpPr>
        <p:spPr>
          <a:xfrm>
            <a:off x="6628821" y="5610952"/>
            <a:ext cx="4536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accent4">
                    <a:lumMod val="50000"/>
                  </a:schemeClr>
                </a:solidFill>
              </a:rPr>
              <a:t>Os nomes das vias, na maioria das vezes, são nomes de personalidades ou datas históricas.</a:t>
            </a:r>
          </a:p>
        </p:txBody>
      </p:sp>
      <p:sp>
        <p:nvSpPr>
          <p:cNvPr id="55" name="Colchete Esquerdo 54"/>
          <p:cNvSpPr/>
          <p:nvPr/>
        </p:nvSpPr>
        <p:spPr>
          <a:xfrm>
            <a:off x="5851279" y="900850"/>
            <a:ext cx="769257" cy="3860800"/>
          </a:xfrm>
          <a:prstGeom prst="leftBracket">
            <a:avLst>
              <a:gd name="adj" fmla="val 113383"/>
            </a:avLst>
          </a:prstGeom>
          <a:ln w="76200">
            <a:solidFill>
              <a:srgbClr val="F0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9" name="Imagem 4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646" y="307661"/>
            <a:ext cx="5974404" cy="3413946"/>
          </a:xfrm>
          <a:prstGeom prst="rect">
            <a:avLst/>
          </a:prstGeom>
          <a:ln w="38100" cap="sq">
            <a:solidFill>
              <a:srgbClr val="F0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56" name="Agrupar 55"/>
          <p:cNvGrpSpPr/>
          <p:nvPr/>
        </p:nvGrpSpPr>
        <p:grpSpPr>
          <a:xfrm>
            <a:off x="6646084" y="3930373"/>
            <a:ext cx="1635458" cy="1635458"/>
            <a:chOff x="7798823" y="4650075"/>
            <a:chExt cx="1635458" cy="1635458"/>
          </a:xfrm>
        </p:grpSpPr>
        <p:sp>
          <p:nvSpPr>
            <p:cNvPr id="57" name="Elipse 56"/>
            <p:cNvSpPr/>
            <p:nvPr/>
          </p:nvSpPr>
          <p:spPr>
            <a:xfrm>
              <a:off x="7798823" y="4650075"/>
              <a:ext cx="1635458" cy="1635458"/>
            </a:xfrm>
            <a:prstGeom prst="ellipse">
              <a:avLst/>
            </a:prstGeom>
            <a:noFill/>
            <a:ln w="76200">
              <a:solidFill>
                <a:srgbClr val="F0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58" name="Imagem 57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9062" y="4750314"/>
              <a:ext cx="1434980" cy="1434980"/>
            </a:xfrm>
            <a:prstGeom prst="rect">
              <a:avLst/>
            </a:prstGeom>
          </p:spPr>
        </p:pic>
      </p:grpSp>
      <p:sp>
        <p:nvSpPr>
          <p:cNvPr id="59" name="CaixaDeTexto 58"/>
          <p:cNvSpPr txBox="1"/>
          <p:nvPr/>
        </p:nvSpPr>
        <p:spPr>
          <a:xfrm>
            <a:off x="8322811" y="4563436"/>
            <a:ext cx="4536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accent4">
                    <a:lumMod val="50000"/>
                  </a:schemeClr>
                </a:solidFill>
              </a:rPr>
              <a:t>Pássaros Sul Americanos.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9688518" y="715037"/>
            <a:ext cx="2293257" cy="461665"/>
          </a:xfrm>
          <a:prstGeom prst="rect">
            <a:avLst/>
          </a:prstGeom>
          <a:solidFill>
            <a:srgbClr val="F0C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sz="2400" b="1" dirty="0">
                <a:latin typeface="Tw Cen MT" panose="020B0602020104020603" pitchFamily="34" charset="0"/>
              </a:rPr>
              <a:t>NOVA MARABÁ</a:t>
            </a:r>
          </a:p>
        </p:txBody>
      </p:sp>
    </p:spTree>
    <p:extLst>
      <p:ext uri="{BB962C8B-B14F-4D97-AF65-F5344CB8AC3E}">
        <p14:creationId xmlns:p14="http://schemas.microsoft.com/office/powerpoint/2010/main" val="612233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0 L 0.72838 -0.00046 " pathEditMode="relative" rAng="0" ptsTypes="AA">
                                      <p:cBhvr>
                                        <p:cTn id="14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419" y="-2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3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3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3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0" grpId="0" animBg="1"/>
      <p:bldP spid="54" grpId="0"/>
      <p:bldP spid="55" grpId="0" animBg="1"/>
      <p:bldP spid="59" grpId="0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Agrupar 10"/>
          <p:cNvGrpSpPr/>
          <p:nvPr/>
        </p:nvGrpSpPr>
        <p:grpSpPr>
          <a:xfrm>
            <a:off x="-4166" y="-3"/>
            <a:ext cx="12242477" cy="6858000"/>
            <a:chOff x="0" y="0"/>
            <a:chExt cx="12242477" cy="6858000"/>
          </a:xfrm>
        </p:grpSpPr>
        <p:sp>
          <p:nvSpPr>
            <p:cNvPr id="4" name="Retângulo 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>
              <a:outerShdw blurRad="254000" dist="1905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Forma Livre 6"/>
            <p:cNvSpPr/>
            <p:nvPr/>
          </p:nvSpPr>
          <p:spPr>
            <a:xfrm>
              <a:off x="10420350" y="1657350"/>
              <a:ext cx="1771650" cy="3543300"/>
            </a:xfrm>
            <a:custGeom>
              <a:avLst/>
              <a:gdLst>
                <a:gd name="connsiteX0" fmla="*/ 2076450 w 2076450"/>
                <a:gd name="connsiteY0" fmla="*/ 0 h 4152900"/>
                <a:gd name="connsiteX1" fmla="*/ 2076450 w 2076450"/>
                <a:gd name="connsiteY1" fmla="*/ 4152900 h 4152900"/>
                <a:gd name="connsiteX2" fmla="*/ 0 w 2076450"/>
                <a:gd name="connsiteY2" fmla="*/ 2076450 h 4152900"/>
                <a:gd name="connsiteX3" fmla="*/ 2076450 w 2076450"/>
                <a:gd name="connsiteY3" fmla="*/ 0 h 415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6450" h="4152900">
                  <a:moveTo>
                    <a:pt x="2076450" y="0"/>
                  </a:moveTo>
                  <a:lnTo>
                    <a:pt x="2076450" y="4152900"/>
                  </a:lnTo>
                  <a:cubicBezTo>
                    <a:pt x="929658" y="4152900"/>
                    <a:pt x="0" y="3223242"/>
                    <a:pt x="0" y="2076450"/>
                  </a:cubicBezTo>
                  <a:cubicBezTo>
                    <a:pt x="0" y="929658"/>
                    <a:pt x="929658" y="0"/>
                    <a:pt x="2076450" y="0"/>
                  </a:cubicBezTo>
                  <a:close/>
                </a:path>
              </a:pathLst>
            </a:custGeom>
            <a:solidFill>
              <a:srgbClr val="F0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CaixaDeTexto 7"/>
            <p:cNvSpPr txBox="1"/>
            <p:nvPr/>
          </p:nvSpPr>
          <p:spPr>
            <a:xfrm rot="16200000">
              <a:off x="10223862" y="3105834"/>
              <a:ext cx="33909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3600" b="1" dirty="0">
                  <a:solidFill>
                    <a:schemeClr val="bg2"/>
                  </a:solidFill>
                  <a:latin typeface="Tw Cen MT" panose="020B0602020104020603" pitchFamily="34" charset="0"/>
                </a:rPr>
                <a:t>INTRODUÇÃO </a:t>
              </a:r>
            </a:p>
          </p:txBody>
        </p:sp>
        <p:pic>
          <p:nvPicPr>
            <p:cNvPr id="10" name="Imagem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9175" y="3110290"/>
              <a:ext cx="787398" cy="637418"/>
            </a:xfrm>
            <a:prstGeom prst="rect">
              <a:avLst/>
            </a:prstGeom>
          </p:spPr>
        </p:pic>
      </p:grpSp>
      <p:grpSp>
        <p:nvGrpSpPr>
          <p:cNvPr id="5" name="Agrupar 4"/>
          <p:cNvGrpSpPr/>
          <p:nvPr/>
        </p:nvGrpSpPr>
        <p:grpSpPr>
          <a:xfrm>
            <a:off x="3539646" y="307661"/>
            <a:ext cx="9319293" cy="6390838"/>
            <a:chOff x="3539646" y="307661"/>
            <a:chExt cx="9319293" cy="6390838"/>
          </a:xfrm>
        </p:grpSpPr>
        <p:sp>
          <p:nvSpPr>
            <p:cNvPr id="75" name="Colchete Esquerdo 74"/>
            <p:cNvSpPr/>
            <p:nvPr/>
          </p:nvSpPr>
          <p:spPr>
            <a:xfrm>
              <a:off x="4208452" y="2073318"/>
              <a:ext cx="769257" cy="3860800"/>
            </a:xfrm>
            <a:prstGeom prst="leftBracket">
              <a:avLst>
                <a:gd name="adj" fmla="val 129115"/>
              </a:avLst>
            </a:prstGeom>
            <a:ln w="76200">
              <a:solidFill>
                <a:srgbClr val="F0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76" name="Agrupar 75"/>
            <p:cNvGrpSpPr/>
            <p:nvPr/>
          </p:nvGrpSpPr>
          <p:grpSpPr>
            <a:xfrm>
              <a:off x="4960137" y="5063041"/>
              <a:ext cx="1635458" cy="1635458"/>
              <a:chOff x="5001755" y="4466840"/>
              <a:chExt cx="1635458" cy="1635458"/>
            </a:xfrm>
          </p:grpSpPr>
          <p:pic>
            <p:nvPicPr>
              <p:cNvPr id="77" name="Imagem 76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01994" y="4567080"/>
                <a:ext cx="1434980" cy="1434978"/>
              </a:xfrm>
              <a:prstGeom prst="rect">
                <a:avLst/>
              </a:prstGeom>
            </p:spPr>
          </p:pic>
          <p:sp>
            <p:nvSpPr>
              <p:cNvPr id="78" name="Elipse 77"/>
              <p:cNvSpPr/>
              <p:nvPr/>
            </p:nvSpPr>
            <p:spPr>
              <a:xfrm>
                <a:off x="5001755" y="4466840"/>
                <a:ext cx="1635458" cy="1635458"/>
              </a:xfrm>
              <a:prstGeom prst="ellipse">
                <a:avLst/>
              </a:prstGeom>
              <a:noFill/>
              <a:ln w="76200">
                <a:solidFill>
                  <a:srgbClr val="F0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79" name="CaixaDeTexto 78"/>
            <p:cNvSpPr txBox="1"/>
            <p:nvPr/>
          </p:nvSpPr>
          <p:spPr>
            <a:xfrm>
              <a:off x="6628821" y="5610952"/>
              <a:ext cx="45361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>
                  <a:solidFill>
                    <a:schemeClr val="accent4">
                      <a:lumMod val="50000"/>
                    </a:schemeClr>
                  </a:solidFill>
                </a:rPr>
                <a:t>Os nomes das vias, na maioria das vezes, são nomes de personalidades ou datas históricas.</a:t>
              </a:r>
            </a:p>
          </p:txBody>
        </p:sp>
        <p:sp>
          <p:nvSpPr>
            <p:cNvPr id="80" name="Colchete Esquerdo 79"/>
            <p:cNvSpPr/>
            <p:nvPr/>
          </p:nvSpPr>
          <p:spPr>
            <a:xfrm>
              <a:off x="5851279" y="900850"/>
              <a:ext cx="769257" cy="3860800"/>
            </a:xfrm>
            <a:prstGeom prst="leftBracket">
              <a:avLst>
                <a:gd name="adj" fmla="val 113383"/>
              </a:avLst>
            </a:prstGeom>
            <a:ln w="76200">
              <a:solidFill>
                <a:srgbClr val="F0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81" name="Imagem 8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39646" y="307661"/>
              <a:ext cx="5974404" cy="3413946"/>
            </a:xfrm>
            <a:prstGeom prst="rect">
              <a:avLst/>
            </a:prstGeom>
            <a:ln w="38100" cap="sq">
              <a:solidFill>
                <a:srgbClr val="F0C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grpSp>
          <p:nvGrpSpPr>
            <p:cNvPr id="82" name="Agrupar 81"/>
            <p:cNvGrpSpPr/>
            <p:nvPr/>
          </p:nvGrpSpPr>
          <p:grpSpPr>
            <a:xfrm>
              <a:off x="6646084" y="3930373"/>
              <a:ext cx="1635458" cy="1635458"/>
              <a:chOff x="7798823" y="4650075"/>
              <a:chExt cx="1635458" cy="1635458"/>
            </a:xfrm>
          </p:grpSpPr>
          <p:sp>
            <p:nvSpPr>
              <p:cNvPr id="83" name="Elipse 82"/>
              <p:cNvSpPr/>
              <p:nvPr/>
            </p:nvSpPr>
            <p:spPr>
              <a:xfrm>
                <a:off x="7798823" y="4650075"/>
                <a:ext cx="1635458" cy="1635458"/>
              </a:xfrm>
              <a:prstGeom prst="ellipse">
                <a:avLst/>
              </a:prstGeom>
              <a:noFill/>
              <a:ln w="76200">
                <a:solidFill>
                  <a:srgbClr val="F0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pic>
            <p:nvPicPr>
              <p:cNvPr id="84" name="Imagem 83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99062" y="4750314"/>
                <a:ext cx="1434980" cy="1434980"/>
              </a:xfrm>
              <a:prstGeom prst="rect">
                <a:avLst/>
              </a:prstGeom>
            </p:spPr>
          </p:pic>
        </p:grpSp>
        <p:sp>
          <p:nvSpPr>
            <p:cNvPr id="85" name="CaixaDeTexto 84"/>
            <p:cNvSpPr txBox="1"/>
            <p:nvPr/>
          </p:nvSpPr>
          <p:spPr>
            <a:xfrm>
              <a:off x="8322811" y="4563436"/>
              <a:ext cx="4536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>
                  <a:solidFill>
                    <a:schemeClr val="accent4">
                      <a:lumMod val="50000"/>
                    </a:schemeClr>
                  </a:solidFill>
                </a:rPr>
                <a:t>Pássaros Sul Americanos.</a:t>
              </a:r>
            </a:p>
          </p:txBody>
        </p:sp>
      </p:grpSp>
      <p:grpSp>
        <p:nvGrpSpPr>
          <p:cNvPr id="13" name="Agrupar 12"/>
          <p:cNvGrpSpPr/>
          <p:nvPr/>
        </p:nvGrpSpPr>
        <p:grpSpPr>
          <a:xfrm>
            <a:off x="-9378491" y="2"/>
            <a:ext cx="12242477" cy="6858000"/>
            <a:chOff x="0" y="0"/>
            <a:chExt cx="12242477" cy="6858000"/>
          </a:xfrm>
        </p:grpSpPr>
        <p:grpSp>
          <p:nvGrpSpPr>
            <p:cNvPr id="14" name="Agrupar 13"/>
            <p:cNvGrpSpPr/>
            <p:nvPr/>
          </p:nvGrpSpPr>
          <p:grpSpPr>
            <a:xfrm>
              <a:off x="0" y="0"/>
              <a:ext cx="12242477" cy="6858000"/>
              <a:chOff x="0" y="0"/>
              <a:chExt cx="12242477" cy="6858000"/>
            </a:xfrm>
          </p:grpSpPr>
          <p:sp>
            <p:nvSpPr>
              <p:cNvPr id="16" name="Retângulo 15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>
                <a:outerShdw blurRad="254000" dist="190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" name="Forma Livre 16"/>
              <p:cNvSpPr/>
              <p:nvPr/>
            </p:nvSpPr>
            <p:spPr>
              <a:xfrm>
                <a:off x="10420350" y="1657350"/>
                <a:ext cx="1771650" cy="3543300"/>
              </a:xfrm>
              <a:custGeom>
                <a:avLst/>
                <a:gdLst>
                  <a:gd name="connsiteX0" fmla="*/ 2076450 w 2076450"/>
                  <a:gd name="connsiteY0" fmla="*/ 0 h 4152900"/>
                  <a:gd name="connsiteX1" fmla="*/ 2076450 w 2076450"/>
                  <a:gd name="connsiteY1" fmla="*/ 4152900 h 4152900"/>
                  <a:gd name="connsiteX2" fmla="*/ 0 w 2076450"/>
                  <a:gd name="connsiteY2" fmla="*/ 2076450 h 4152900"/>
                  <a:gd name="connsiteX3" fmla="*/ 2076450 w 2076450"/>
                  <a:gd name="connsiteY3" fmla="*/ 0 h 415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6450" h="4152900">
                    <a:moveTo>
                      <a:pt x="2076450" y="0"/>
                    </a:moveTo>
                    <a:lnTo>
                      <a:pt x="2076450" y="4152900"/>
                    </a:lnTo>
                    <a:cubicBezTo>
                      <a:pt x="929658" y="4152900"/>
                      <a:pt x="0" y="3223242"/>
                      <a:pt x="0" y="2076450"/>
                    </a:cubicBezTo>
                    <a:cubicBezTo>
                      <a:pt x="0" y="929658"/>
                      <a:pt x="929658" y="0"/>
                      <a:pt x="2076450" y="0"/>
                    </a:cubicBezTo>
                    <a:close/>
                  </a:path>
                </a:pathLst>
              </a:custGeom>
              <a:solidFill>
                <a:srgbClr val="EA050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" name="CaixaDeTexto 17"/>
              <p:cNvSpPr txBox="1"/>
              <p:nvPr/>
            </p:nvSpPr>
            <p:spPr>
              <a:xfrm rot="16200000">
                <a:off x="10223862" y="3105834"/>
                <a:ext cx="33909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3600" b="1" dirty="0">
                    <a:solidFill>
                      <a:schemeClr val="bg2"/>
                    </a:solidFill>
                    <a:latin typeface="Tw Cen MT" panose="020B0602020104020603" pitchFamily="34" charset="0"/>
                  </a:rPr>
                  <a:t>HISTÓRICO </a:t>
                </a:r>
              </a:p>
            </p:txBody>
          </p:sp>
        </p:grpSp>
        <p:pic>
          <p:nvPicPr>
            <p:cNvPr id="15" name="Imagem 1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88208" y="3092956"/>
              <a:ext cx="640081" cy="672085"/>
            </a:xfrm>
            <a:prstGeom prst="rect">
              <a:avLst/>
            </a:prstGeom>
          </p:spPr>
        </p:pic>
      </p:grpSp>
      <p:grpSp>
        <p:nvGrpSpPr>
          <p:cNvPr id="19" name="Agrupar 18"/>
          <p:cNvGrpSpPr/>
          <p:nvPr/>
        </p:nvGrpSpPr>
        <p:grpSpPr>
          <a:xfrm>
            <a:off x="-9886172" y="3"/>
            <a:ext cx="12242477" cy="6858000"/>
            <a:chOff x="0" y="0"/>
            <a:chExt cx="12242477" cy="6858000"/>
          </a:xfrm>
        </p:grpSpPr>
        <p:grpSp>
          <p:nvGrpSpPr>
            <p:cNvPr id="20" name="Agrupar 19"/>
            <p:cNvGrpSpPr/>
            <p:nvPr/>
          </p:nvGrpSpPr>
          <p:grpSpPr>
            <a:xfrm>
              <a:off x="0" y="0"/>
              <a:ext cx="12242477" cy="6858000"/>
              <a:chOff x="0" y="0"/>
              <a:chExt cx="12242477" cy="6858000"/>
            </a:xfrm>
          </p:grpSpPr>
          <p:sp>
            <p:nvSpPr>
              <p:cNvPr id="22" name="Retângulo 21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>
                <a:outerShdw blurRad="254000" dist="190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" name="Forma Livre 22"/>
              <p:cNvSpPr/>
              <p:nvPr/>
            </p:nvSpPr>
            <p:spPr>
              <a:xfrm>
                <a:off x="10420350" y="1657350"/>
                <a:ext cx="1771650" cy="3543300"/>
              </a:xfrm>
              <a:custGeom>
                <a:avLst/>
                <a:gdLst>
                  <a:gd name="connsiteX0" fmla="*/ 2076450 w 2076450"/>
                  <a:gd name="connsiteY0" fmla="*/ 0 h 4152900"/>
                  <a:gd name="connsiteX1" fmla="*/ 2076450 w 2076450"/>
                  <a:gd name="connsiteY1" fmla="*/ 4152900 h 4152900"/>
                  <a:gd name="connsiteX2" fmla="*/ 0 w 2076450"/>
                  <a:gd name="connsiteY2" fmla="*/ 2076450 h 4152900"/>
                  <a:gd name="connsiteX3" fmla="*/ 2076450 w 2076450"/>
                  <a:gd name="connsiteY3" fmla="*/ 0 h 415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6450" h="4152900">
                    <a:moveTo>
                      <a:pt x="2076450" y="0"/>
                    </a:moveTo>
                    <a:lnTo>
                      <a:pt x="2076450" y="4152900"/>
                    </a:lnTo>
                    <a:cubicBezTo>
                      <a:pt x="929658" y="4152900"/>
                      <a:pt x="0" y="3223242"/>
                      <a:pt x="0" y="2076450"/>
                    </a:cubicBezTo>
                    <a:cubicBezTo>
                      <a:pt x="0" y="929658"/>
                      <a:pt x="929658" y="0"/>
                      <a:pt x="2076450" y="0"/>
                    </a:cubicBezTo>
                    <a:close/>
                  </a:path>
                </a:pathLst>
              </a:custGeom>
              <a:solidFill>
                <a:srgbClr val="3769B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" name="CaixaDeTexto 23"/>
              <p:cNvSpPr txBox="1"/>
              <p:nvPr/>
            </p:nvSpPr>
            <p:spPr>
              <a:xfrm rot="16200000">
                <a:off x="10223862" y="3105834"/>
                <a:ext cx="33909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3600" b="1" dirty="0">
                    <a:solidFill>
                      <a:schemeClr val="bg2"/>
                    </a:solidFill>
                    <a:latin typeface="Tw Cen MT" panose="020B0602020104020603" pitchFamily="34" charset="0"/>
                  </a:rPr>
                  <a:t>OBJETIVOS </a:t>
                </a:r>
              </a:p>
            </p:txBody>
          </p:sp>
        </p:grpSp>
        <p:pic>
          <p:nvPicPr>
            <p:cNvPr id="21" name="Imagem 20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701126" y="3063238"/>
              <a:ext cx="585217" cy="731521"/>
            </a:xfrm>
            <a:prstGeom prst="rect">
              <a:avLst/>
            </a:prstGeom>
          </p:spPr>
        </p:pic>
      </p:grpSp>
      <p:grpSp>
        <p:nvGrpSpPr>
          <p:cNvPr id="25" name="Agrupar 24"/>
          <p:cNvGrpSpPr/>
          <p:nvPr/>
        </p:nvGrpSpPr>
        <p:grpSpPr>
          <a:xfrm>
            <a:off x="-10346656" y="3"/>
            <a:ext cx="12192001" cy="6858000"/>
            <a:chOff x="0" y="0"/>
            <a:chExt cx="12192001" cy="6858000"/>
          </a:xfrm>
        </p:grpSpPr>
        <p:grpSp>
          <p:nvGrpSpPr>
            <p:cNvPr id="26" name="Agrupar 25"/>
            <p:cNvGrpSpPr/>
            <p:nvPr/>
          </p:nvGrpSpPr>
          <p:grpSpPr>
            <a:xfrm>
              <a:off x="0" y="0"/>
              <a:ext cx="12192001" cy="6858000"/>
              <a:chOff x="0" y="0"/>
              <a:chExt cx="12192001" cy="6858000"/>
            </a:xfrm>
          </p:grpSpPr>
          <p:sp>
            <p:nvSpPr>
              <p:cNvPr id="28" name="Retângulo 27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>
                <a:outerShdw blurRad="254000" dist="190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9" name="Forma Livre 28"/>
              <p:cNvSpPr/>
              <p:nvPr/>
            </p:nvSpPr>
            <p:spPr>
              <a:xfrm>
                <a:off x="10420350" y="1657350"/>
                <a:ext cx="1771650" cy="3543300"/>
              </a:xfrm>
              <a:custGeom>
                <a:avLst/>
                <a:gdLst>
                  <a:gd name="connsiteX0" fmla="*/ 2076450 w 2076450"/>
                  <a:gd name="connsiteY0" fmla="*/ 0 h 4152900"/>
                  <a:gd name="connsiteX1" fmla="*/ 2076450 w 2076450"/>
                  <a:gd name="connsiteY1" fmla="*/ 4152900 h 4152900"/>
                  <a:gd name="connsiteX2" fmla="*/ 0 w 2076450"/>
                  <a:gd name="connsiteY2" fmla="*/ 2076450 h 4152900"/>
                  <a:gd name="connsiteX3" fmla="*/ 2076450 w 2076450"/>
                  <a:gd name="connsiteY3" fmla="*/ 0 h 415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6450" h="4152900">
                    <a:moveTo>
                      <a:pt x="2076450" y="0"/>
                    </a:moveTo>
                    <a:lnTo>
                      <a:pt x="2076450" y="4152900"/>
                    </a:lnTo>
                    <a:cubicBezTo>
                      <a:pt x="929658" y="4152900"/>
                      <a:pt x="0" y="3223242"/>
                      <a:pt x="0" y="2076450"/>
                    </a:cubicBezTo>
                    <a:cubicBezTo>
                      <a:pt x="0" y="929658"/>
                      <a:pt x="929658" y="0"/>
                      <a:pt x="2076450" y="0"/>
                    </a:cubicBezTo>
                    <a:close/>
                  </a:path>
                </a:pathLst>
              </a:custGeom>
              <a:solidFill>
                <a:srgbClr val="83C15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0" name="CaixaDeTexto 29"/>
              <p:cNvSpPr txBox="1"/>
              <p:nvPr/>
            </p:nvSpPr>
            <p:spPr>
              <a:xfrm rot="16200000">
                <a:off x="9712880" y="3167389"/>
                <a:ext cx="443502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2800" b="1" dirty="0">
                    <a:solidFill>
                      <a:schemeClr val="bg2"/>
                    </a:solidFill>
                    <a:latin typeface="Tw Cen MT" panose="020B0602020104020603" pitchFamily="34" charset="0"/>
                  </a:rPr>
                  <a:t>APOIO AO PROJETO </a:t>
                </a:r>
              </a:p>
            </p:txBody>
          </p:sp>
        </p:grpSp>
        <p:pic>
          <p:nvPicPr>
            <p:cNvPr id="27" name="Imagem 2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715381" y="3065524"/>
              <a:ext cx="658369" cy="726949"/>
            </a:xfrm>
            <a:prstGeom prst="rect">
              <a:avLst/>
            </a:prstGeom>
          </p:spPr>
        </p:pic>
      </p:grpSp>
      <p:grpSp>
        <p:nvGrpSpPr>
          <p:cNvPr id="31" name="Agrupar 30"/>
          <p:cNvGrpSpPr/>
          <p:nvPr/>
        </p:nvGrpSpPr>
        <p:grpSpPr>
          <a:xfrm>
            <a:off x="-10799043" y="3"/>
            <a:ext cx="12242477" cy="6858000"/>
            <a:chOff x="0" y="0"/>
            <a:chExt cx="12242477" cy="6858000"/>
          </a:xfrm>
        </p:grpSpPr>
        <p:grpSp>
          <p:nvGrpSpPr>
            <p:cNvPr id="32" name="Agrupar 31"/>
            <p:cNvGrpSpPr/>
            <p:nvPr/>
          </p:nvGrpSpPr>
          <p:grpSpPr>
            <a:xfrm>
              <a:off x="0" y="0"/>
              <a:ext cx="12242477" cy="6858000"/>
              <a:chOff x="0" y="0"/>
              <a:chExt cx="12242477" cy="6858000"/>
            </a:xfrm>
          </p:grpSpPr>
          <p:sp>
            <p:nvSpPr>
              <p:cNvPr id="34" name="Retângulo 3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>
                <a:outerShdw blurRad="254000" dist="190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5" name="Forma Livre 34"/>
              <p:cNvSpPr/>
              <p:nvPr/>
            </p:nvSpPr>
            <p:spPr>
              <a:xfrm>
                <a:off x="10420350" y="1657350"/>
                <a:ext cx="1771650" cy="3543300"/>
              </a:xfrm>
              <a:custGeom>
                <a:avLst/>
                <a:gdLst>
                  <a:gd name="connsiteX0" fmla="*/ 2076450 w 2076450"/>
                  <a:gd name="connsiteY0" fmla="*/ 0 h 4152900"/>
                  <a:gd name="connsiteX1" fmla="*/ 2076450 w 2076450"/>
                  <a:gd name="connsiteY1" fmla="*/ 4152900 h 4152900"/>
                  <a:gd name="connsiteX2" fmla="*/ 0 w 2076450"/>
                  <a:gd name="connsiteY2" fmla="*/ 2076450 h 4152900"/>
                  <a:gd name="connsiteX3" fmla="*/ 2076450 w 2076450"/>
                  <a:gd name="connsiteY3" fmla="*/ 0 h 415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6450" h="4152900">
                    <a:moveTo>
                      <a:pt x="2076450" y="0"/>
                    </a:moveTo>
                    <a:lnTo>
                      <a:pt x="2076450" y="4152900"/>
                    </a:lnTo>
                    <a:cubicBezTo>
                      <a:pt x="929658" y="4152900"/>
                      <a:pt x="0" y="3223242"/>
                      <a:pt x="0" y="2076450"/>
                    </a:cubicBezTo>
                    <a:cubicBezTo>
                      <a:pt x="0" y="929658"/>
                      <a:pt x="929658" y="0"/>
                      <a:pt x="2076450" y="0"/>
                    </a:cubicBezTo>
                    <a:close/>
                  </a:path>
                </a:pathLst>
              </a:custGeom>
              <a:solidFill>
                <a:srgbClr val="BB33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6" name="CaixaDeTexto 35"/>
              <p:cNvSpPr txBox="1"/>
              <p:nvPr/>
            </p:nvSpPr>
            <p:spPr>
              <a:xfrm rot="16200000">
                <a:off x="10223862" y="3105834"/>
                <a:ext cx="33909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3600" b="1" dirty="0">
                    <a:solidFill>
                      <a:schemeClr val="bg2"/>
                    </a:solidFill>
                    <a:latin typeface="Tw Cen MT" panose="020B0602020104020603" pitchFamily="34" charset="0"/>
                  </a:rPr>
                  <a:t>JUSTIFICATIVA </a:t>
                </a:r>
              </a:p>
            </p:txBody>
          </p:sp>
        </p:grpSp>
        <p:pic>
          <p:nvPicPr>
            <p:cNvPr id="33" name="Imagem 3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99638" y="3044950"/>
              <a:ext cx="617221" cy="768098"/>
            </a:xfrm>
            <a:prstGeom prst="rect">
              <a:avLst/>
            </a:prstGeom>
          </p:spPr>
        </p:pic>
      </p:grpSp>
      <p:grpSp>
        <p:nvGrpSpPr>
          <p:cNvPr id="37" name="Agrupar 36"/>
          <p:cNvGrpSpPr/>
          <p:nvPr/>
        </p:nvGrpSpPr>
        <p:grpSpPr>
          <a:xfrm>
            <a:off x="-11263627" y="0"/>
            <a:ext cx="12242477" cy="6858000"/>
            <a:chOff x="0" y="0"/>
            <a:chExt cx="12242477" cy="6858000"/>
          </a:xfrm>
        </p:grpSpPr>
        <p:grpSp>
          <p:nvGrpSpPr>
            <p:cNvPr id="38" name="Agrupar 37"/>
            <p:cNvGrpSpPr/>
            <p:nvPr/>
          </p:nvGrpSpPr>
          <p:grpSpPr>
            <a:xfrm>
              <a:off x="0" y="0"/>
              <a:ext cx="12242477" cy="6858000"/>
              <a:chOff x="0" y="0"/>
              <a:chExt cx="12242477" cy="6858000"/>
            </a:xfrm>
          </p:grpSpPr>
          <p:sp>
            <p:nvSpPr>
              <p:cNvPr id="40" name="Retângulo 39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>
                <a:outerShdw blurRad="254000" dist="190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1" name="Forma Livre 40"/>
              <p:cNvSpPr/>
              <p:nvPr/>
            </p:nvSpPr>
            <p:spPr>
              <a:xfrm>
                <a:off x="10420350" y="1657350"/>
                <a:ext cx="1771650" cy="3543300"/>
              </a:xfrm>
              <a:custGeom>
                <a:avLst/>
                <a:gdLst>
                  <a:gd name="connsiteX0" fmla="*/ 2076450 w 2076450"/>
                  <a:gd name="connsiteY0" fmla="*/ 0 h 4152900"/>
                  <a:gd name="connsiteX1" fmla="*/ 2076450 w 2076450"/>
                  <a:gd name="connsiteY1" fmla="*/ 4152900 h 4152900"/>
                  <a:gd name="connsiteX2" fmla="*/ 0 w 2076450"/>
                  <a:gd name="connsiteY2" fmla="*/ 2076450 h 4152900"/>
                  <a:gd name="connsiteX3" fmla="*/ 2076450 w 2076450"/>
                  <a:gd name="connsiteY3" fmla="*/ 0 h 415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6450" h="4152900">
                    <a:moveTo>
                      <a:pt x="2076450" y="0"/>
                    </a:moveTo>
                    <a:lnTo>
                      <a:pt x="2076450" y="4152900"/>
                    </a:lnTo>
                    <a:cubicBezTo>
                      <a:pt x="929658" y="4152900"/>
                      <a:pt x="0" y="3223242"/>
                      <a:pt x="0" y="2076450"/>
                    </a:cubicBezTo>
                    <a:cubicBezTo>
                      <a:pt x="0" y="929658"/>
                      <a:pt x="929658" y="0"/>
                      <a:pt x="2076450" y="0"/>
                    </a:cubicBezTo>
                    <a:close/>
                  </a:path>
                </a:pathLst>
              </a:custGeom>
              <a:solidFill>
                <a:srgbClr val="E36E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2" name="CaixaDeTexto 41"/>
              <p:cNvSpPr txBox="1"/>
              <p:nvPr/>
            </p:nvSpPr>
            <p:spPr>
              <a:xfrm rot="16200000">
                <a:off x="10223862" y="3105834"/>
                <a:ext cx="33909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3600" b="1" dirty="0">
                    <a:solidFill>
                      <a:schemeClr val="bg2"/>
                    </a:solidFill>
                    <a:latin typeface="Tw Cen MT" panose="020B0602020104020603" pitchFamily="34" charset="0"/>
                  </a:rPr>
                  <a:t>METODOLOGIA </a:t>
                </a:r>
              </a:p>
            </p:txBody>
          </p:sp>
        </p:grpSp>
        <p:pic>
          <p:nvPicPr>
            <p:cNvPr id="39" name="Imagem 38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715640" y="3074668"/>
              <a:ext cx="585217" cy="708661"/>
            </a:xfrm>
            <a:prstGeom prst="rect">
              <a:avLst/>
            </a:prstGeom>
          </p:spPr>
        </p:pic>
      </p:grpSp>
      <p:grpSp>
        <p:nvGrpSpPr>
          <p:cNvPr id="43" name="Agrupar 42"/>
          <p:cNvGrpSpPr/>
          <p:nvPr/>
        </p:nvGrpSpPr>
        <p:grpSpPr>
          <a:xfrm>
            <a:off x="-11718103" y="3"/>
            <a:ext cx="12192000" cy="6858000"/>
            <a:chOff x="0" y="0"/>
            <a:chExt cx="12192000" cy="6858000"/>
          </a:xfrm>
        </p:grpSpPr>
        <p:grpSp>
          <p:nvGrpSpPr>
            <p:cNvPr id="44" name="Agrupar 43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sp>
            <p:nvSpPr>
              <p:cNvPr id="46" name="Retângulo 45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>
                <a:outerShdw blurRad="254000" dist="190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Forma Livre 46"/>
              <p:cNvSpPr/>
              <p:nvPr/>
            </p:nvSpPr>
            <p:spPr>
              <a:xfrm>
                <a:off x="10420350" y="1657350"/>
                <a:ext cx="1771650" cy="3543300"/>
              </a:xfrm>
              <a:custGeom>
                <a:avLst/>
                <a:gdLst>
                  <a:gd name="connsiteX0" fmla="*/ 2076450 w 2076450"/>
                  <a:gd name="connsiteY0" fmla="*/ 0 h 4152900"/>
                  <a:gd name="connsiteX1" fmla="*/ 2076450 w 2076450"/>
                  <a:gd name="connsiteY1" fmla="*/ 4152900 h 4152900"/>
                  <a:gd name="connsiteX2" fmla="*/ 0 w 2076450"/>
                  <a:gd name="connsiteY2" fmla="*/ 2076450 h 4152900"/>
                  <a:gd name="connsiteX3" fmla="*/ 2076450 w 2076450"/>
                  <a:gd name="connsiteY3" fmla="*/ 0 h 415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6450" h="4152900">
                    <a:moveTo>
                      <a:pt x="2076450" y="0"/>
                    </a:moveTo>
                    <a:lnTo>
                      <a:pt x="2076450" y="4152900"/>
                    </a:lnTo>
                    <a:cubicBezTo>
                      <a:pt x="929658" y="4152900"/>
                      <a:pt x="0" y="3223242"/>
                      <a:pt x="0" y="2076450"/>
                    </a:cubicBezTo>
                    <a:cubicBezTo>
                      <a:pt x="0" y="929658"/>
                      <a:pt x="929658" y="0"/>
                      <a:pt x="2076450" y="0"/>
                    </a:cubicBezTo>
                    <a:close/>
                  </a:path>
                </a:pathLst>
              </a:custGeom>
              <a:solidFill>
                <a:srgbClr val="00E0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8" name="CaixaDeTexto 47"/>
              <p:cNvSpPr txBox="1"/>
              <p:nvPr/>
            </p:nvSpPr>
            <p:spPr>
              <a:xfrm rot="16200000">
                <a:off x="10223862" y="3167389"/>
                <a:ext cx="33909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2800" b="1" dirty="0">
                    <a:solidFill>
                      <a:schemeClr val="bg2"/>
                    </a:solidFill>
                    <a:latin typeface="Tw Cen MT" panose="020B0602020104020603" pitchFamily="34" charset="0"/>
                  </a:rPr>
                  <a:t>DESENVOLVIMENTO </a:t>
                </a:r>
              </a:p>
            </p:txBody>
          </p:sp>
        </p:grpSp>
        <p:pic>
          <p:nvPicPr>
            <p:cNvPr id="45" name="Imagem 44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67634" y="3074668"/>
              <a:ext cx="681229" cy="708661"/>
            </a:xfrm>
            <a:prstGeom prst="rect">
              <a:avLst/>
            </a:prstGeom>
          </p:spPr>
        </p:pic>
      </p:grpSp>
      <p:grpSp>
        <p:nvGrpSpPr>
          <p:cNvPr id="51" name="Agrupar 50"/>
          <p:cNvGrpSpPr/>
          <p:nvPr/>
        </p:nvGrpSpPr>
        <p:grpSpPr>
          <a:xfrm>
            <a:off x="4432186" y="5312075"/>
            <a:ext cx="784040" cy="784040"/>
            <a:chOff x="5280225" y="5150077"/>
            <a:chExt cx="784040" cy="784040"/>
          </a:xfrm>
        </p:grpSpPr>
        <p:sp>
          <p:nvSpPr>
            <p:cNvPr id="12" name="Elipse 11"/>
            <p:cNvSpPr/>
            <p:nvPr/>
          </p:nvSpPr>
          <p:spPr>
            <a:xfrm>
              <a:off x="5280225" y="5150077"/>
              <a:ext cx="784040" cy="784040"/>
            </a:xfrm>
            <a:prstGeom prst="ellipse">
              <a:avLst/>
            </a:prstGeom>
            <a:noFill/>
            <a:ln w="38100">
              <a:solidFill>
                <a:srgbClr val="EA050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9" name="Imagem 48"/>
            <p:cNvPicPr>
              <a:picLocks noChangeAspect="1"/>
            </p:cNvPicPr>
            <p:nvPr/>
          </p:nvPicPr>
          <p:blipFill>
            <a:blip r:embed="rId12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52204" y="5208685"/>
              <a:ext cx="640081" cy="672085"/>
            </a:xfrm>
            <a:prstGeom prst="rect">
              <a:avLst/>
            </a:prstGeom>
          </p:spPr>
        </p:pic>
      </p:grpSp>
      <p:sp>
        <p:nvSpPr>
          <p:cNvPr id="87" name="Colchete Esquerdo 86"/>
          <p:cNvSpPr/>
          <p:nvPr/>
        </p:nvSpPr>
        <p:spPr>
          <a:xfrm>
            <a:off x="3615962" y="3195852"/>
            <a:ext cx="833717" cy="2508241"/>
          </a:xfrm>
          <a:prstGeom prst="leftBracket">
            <a:avLst>
              <a:gd name="adj" fmla="val 87365"/>
            </a:avLst>
          </a:prstGeom>
          <a:ln w="57150">
            <a:solidFill>
              <a:srgbClr val="EA05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6" name="Imagem 85"/>
          <p:cNvPicPr/>
          <p:nvPr/>
        </p:nvPicPr>
        <p:blipFill rotWithShape="1">
          <a:blip r:embed="rId14"/>
          <a:srcRect l="23122" t="17749" r="19438" b="6493"/>
          <a:stretch/>
        </p:blipFill>
        <p:spPr bwMode="auto">
          <a:xfrm>
            <a:off x="3353257" y="265031"/>
            <a:ext cx="5746916" cy="4261140"/>
          </a:xfrm>
          <a:prstGeom prst="rect">
            <a:avLst/>
          </a:prstGeom>
          <a:ln>
            <a:solidFill>
              <a:srgbClr val="EA0505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8" name="CaixaDeTexto 87"/>
          <p:cNvSpPr txBox="1"/>
          <p:nvPr/>
        </p:nvSpPr>
        <p:spPr>
          <a:xfrm>
            <a:off x="5270712" y="5003607"/>
            <a:ext cx="51858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accent2">
                    <a:lumMod val="50000"/>
                  </a:schemeClr>
                </a:solidFill>
              </a:rPr>
              <a:t>Em 1973 surgiu o Plano de Desenvolvimento Urbano de Marabá (PDUM).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accent2">
                    <a:lumMod val="50000"/>
                  </a:schemeClr>
                </a:solidFill>
              </a:rPr>
              <a:t>Novo projeto elaborado pela SUDAM (PEUM). Plano de Expansão Urbana de Marabá.</a:t>
            </a:r>
            <a:r>
              <a:rPr lang="pt-BR" dirty="0"/>
              <a:t> </a:t>
            </a:r>
          </a:p>
          <a:p>
            <a:endParaRPr lang="pt-BR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pt-BR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90" name="Imagem 8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816" y="672229"/>
            <a:ext cx="5372020" cy="4238226"/>
          </a:xfrm>
          <a:prstGeom prst="rect">
            <a:avLst/>
          </a:prstGeom>
          <a:ln>
            <a:solidFill>
              <a:srgbClr val="EA0505"/>
            </a:solidFill>
          </a:ln>
        </p:spPr>
      </p:pic>
      <p:sp>
        <p:nvSpPr>
          <p:cNvPr id="91" name="Retângulo 90"/>
          <p:cNvSpPr/>
          <p:nvPr/>
        </p:nvSpPr>
        <p:spPr>
          <a:xfrm>
            <a:off x="2374803" y="5134289"/>
            <a:ext cx="81335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  <a:t>O descontrole na implantação do Plano de Expansão Urbana permitiu a ocorrência de invasões, ocupações irregulares de áreas sujeitas a alagamento como a Folha 33 e a abertura de ruas que ligavam uma “folha” à outra, algo que não estava previsto no projeto original. </a:t>
            </a:r>
            <a:endParaRPr lang="pt-BR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128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0 L 0.72787 -0.00046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393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3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/>
      <p:bldP spid="87" grpId="1" animBg="1"/>
      <p:bldP spid="88" grpId="0"/>
      <p:bldP spid="88" grpId="1"/>
      <p:bldP spid="9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Agrupar 10"/>
          <p:cNvGrpSpPr/>
          <p:nvPr/>
        </p:nvGrpSpPr>
        <p:grpSpPr>
          <a:xfrm>
            <a:off x="0" y="-3"/>
            <a:ext cx="12242477" cy="6858000"/>
            <a:chOff x="0" y="0"/>
            <a:chExt cx="12242477" cy="6858000"/>
          </a:xfrm>
        </p:grpSpPr>
        <p:sp>
          <p:nvSpPr>
            <p:cNvPr id="4" name="Retângulo 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>
              <a:outerShdw blurRad="254000" dist="1905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Forma Livre 6"/>
            <p:cNvSpPr/>
            <p:nvPr/>
          </p:nvSpPr>
          <p:spPr>
            <a:xfrm>
              <a:off x="10420350" y="1657350"/>
              <a:ext cx="1771650" cy="3543300"/>
            </a:xfrm>
            <a:custGeom>
              <a:avLst/>
              <a:gdLst>
                <a:gd name="connsiteX0" fmla="*/ 2076450 w 2076450"/>
                <a:gd name="connsiteY0" fmla="*/ 0 h 4152900"/>
                <a:gd name="connsiteX1" fmla="*/ 2076450 w 2076450"/>
                <a:gd name="connsiteY1" fmla="*/ 4152900 h 4152900"/>
                <a:gd name="connsiteX2" fmla="*/ 0 w 2076450"/>
                <a:gd name="connsiteY2" fmla="*/ 2076450 h 4152900"/>
                <a:gd name="connsiteX3" fmla="*/ 2076450 w 2076450"/>
                <a:gd name="connsiteY3" fmla="*/ 0 h 415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6450" h="4152900">
                  <a:moveTo>
                    <a:pt x="2076450" y="0"/>
                  </a:moveTo>
                  <a:lnTo>
                    <a:pt x="2076450" y="4152900"/>
                  </a:lnTo>
                  <a:cubicBezTo>
                    <a:pt x="929658" y="4152900"/>
                    <a:pt x="0" y="3223242"/>
                    <a:pt x="0" y="2076450"/>
                  </a:cubicBezTo>
                  <a:cubicBezTo>
                    <a:pt x="0" y="929658"/>
                    <a:pt x="929658" y="0"/>
                    <a:pt x="2076450" y="0"/>
                  </a:cubicBezTo>
                  <a:close/>
                </a:path>
              </a:pathLst>
            </a:custGeom>
            <a:solidFill>
              <a:srgbClr val="F0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CaixaDeTexto 7"/>
            <p:cNvSpPr txBox="1"/>
            <p:nvPr/>
          </p:nvSpPr>
          <p:spPr>
            <a:xfrm rot="16200000">
              <a:off x="10223862" y="3105834"/>
              <a:ext cx="33909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3600" b="1" dirty="0">
                  <a:solidFill>
                    <a:schemeClr val="bg2"/>
                  </a:solidFill>
                  <a:latin typeface="Tw Cen MT" panose="020B0602020104020603" pitchFamily="34" charset="0"/>
                </a:rPr>
                <a:t>INTRODUÇÃO </a:t>
              </a:r>
            </a:p>
          </p:txBody>
        </p:sp>
        <p:pic>
          <p:nvPicPr>
            <p:cNvPr id="10" name="Imagem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9175" y="3110290"/>
              <a:ext cx="787398" cy="637418"/>
            </a:xfrm>
            <a:prstGeom prst="rect">
              <a:avLst/>
            </a:prstGeom>
          </p:spPr>
        </p:pic>
      </p:grpSp>
      <p:grpSp>
        <p:nvGrpSpPr>
          <p:cNvPr id="13" name="Agrupar 12"/>
          <p:cNvGrpSpPr/>
          <p:nvPr/>
        </p:nvGrpSpPr>
        <p:grpSpPr>
          <a:xfrm>
            <a:off x="-503573" y="-9"/>
            <a:ext cx="12242477" cy="6858000"/>
            <a:chOff x="0" y="0"/>
            <a:chExt cx="12242477" cy="6858000"/>
          </a:xfrm>
        </p:grpSpPr>
        <p:grpSp>
          <p:nvGrpSpPr>
            <p:cNvPr id="14" name="Agrupar 13"/>
            <p:cNvGrpSpPr/>
            <p:nvPr/>
          </p:nvGrpSpPr>
          <p:grpSpPr>
            <a:xfrm>
              <a:off x="0" y="0"/>
              <a:ext cx="12242477" cy="6858000"/>
              <a:chOff x="0" y="0"/>
              <a:chExt cx="12242477" cy="6858000"/>
            </a:xfrm>
          </p:grpSpPr>
          <p:sp>
            <p:nvSpPr>
              <p:cNvPr id="16" name="Retângulo 15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>
                <a:outerShdw blurRad="254000" dist="190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" name="Forma Livre 16"/>
              <p:cNvSpPr/>
              <p:nvPr/>
            </p:nvSpPr>
            <p:spPr>
              <a:xfrm>
                <a:off x="10420350" y="1657350"/>
                <a:ext cx="1771650" cy="3543300"/>
              </a:xfrm>
              <a:custGeom>
                <a:avLst/>
                <a:gdLst>
                  <a:gd name="connsiteX0" fmla="*/ 2076450 w 2076450"/>
                  <a:gd name="connsiteY0" fmla="*/ 0 h 4152900"/>
                  <a:gd name="connsiteX1" fmla="*/ 2076450 w 2076450"/>
                  <a:gd name="connsiteY1" fmla="*/ 4152900 h 4152900"/>
                  <a:gd name="connsiteX2" fmla="*/ 0 w 2076450"/>
                  <a:gd name="connsiteY2" fmla="*/ 2076450 h 4152900"/>
                  <a:gd name="connsiteX3" fmla="*/ 2076450 w 2076450"/>
                  <a:gd name="connsiteY3" fmla="*/ 0 h 415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6450" h="4152900">
                    <a:moveTo>
                      <a:pt x="2076450" y="0"/>
                    </a:moveTo>
                    <a:lnTo>
                      <a:pt x="2076450" y="4152900"/>
                    </a:lnTo>
                    <a:cubicBezTo>
                      <a:pt x="929658" y="4152900"/>
                      <a:pt x="0" y="3223242"/>
                      <a:pt x="0" y="2076450"/>
                    </a:cubicBezTo>
                    <a:cubicBezTo>
                      <a:pt x="0" y="929658"/>
                      <a:pt x="929658" y="0"/>
                      <a:pt x="2076450" y="0"/>
                    </a:cubicBezTo>
                    <a:close/>
                  </a:path>
                </a:pathLst>
              </a:custGeom>
              <a:solidFill>
                <a:srgbClr val="EA050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" name="CaixaDeTexto 17"/>
              <p:cNvSpPr txBox="1"/>
              <p:nvPr/>
            </p:nvSpPr>
            <p:spPr>
              <a:xfrm rot="16200000">
                <a:off x="10223862" y="3105834"/>
                <a:ext cx="33909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3600" b="1" dirty="0">
                    <a:solidFill>
                      <a:schemeClr val="bg2"/>
                    </a:solidFill>
                    <a:latin typeface="Tw Cen MT" panose="020B0602020104020603" pitchFamily="34" charset="0"/>
                  </a:rPr>
                  <a:t>HISTÓRICO </a:t>
                </a:r>
              </a:p>
            </p:txBody>
          </p:sp>
        </p:grpSp>
        <p:pic>
          <p:nvPicPr>
            <p:cNvPr id="15" name="Imagem 1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88208" y="3092956"/>
              <a:ext cx="640081" cy="672085"/>
            </a:xfrm>
            <a:prstGeom prst="rect">
              <a:avLst/>
            </a:prstGeom>
          </p:spPr>
        </p:pic>
      </p:grpSp>
      <p:grpSp>
        <p:nvGrpSpPr>
          <p:cNvPr id="101" name="Agrupar 100"/>
          <p:cNvGrpSpPr/>
          <p:nvPr/>
        </p:nvGrpSpPr>
        <p:grpSpPr>
          <a:xfrm>
            <a:off x="2374803" y="672229"/>
            <a:ext cx="8133509" cy="5662389"/>
            <a:chOff x="2374803" y="672229"/>
            <a:chExt cx="8133509" cy="5662389"/>
          </a:xfrm>
        </p:grpSpPr>
        <p:pic>
          <p:nvPicPr>
            <p:cNvPr id="99" name="Imagem 9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1816" y="672229"/>
              <a:ext cx="5372020" cy="4238226"/>
            </a:xfrm>
            <a:prstGeom prst="rect">
              <a:avLst/>
            </a:prstGeom>
            <a:ln>
              <a:solidFill>
                <a:srgbClr val="EA0505"/>
              </a:solidFill>
            </a:ln>
          </p:spPr>
        </p:pic>
        <p:sp>
          <p:nvSpPr>
            <p:cNvPr id="100" name="Retângulo 99"/>
            <p:cNvSpPr/>
            <p:nvPr/>
          </p:nvSpPr>
          <p:spPr>
            <a:xfrm>
              <a:off x="2374803" y="5134289"/>
              <a:ext cx="8133509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b="1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</a:rPr>
                <a:t>O descontrole na implantação do Plano de Expansão Urbana permitiu a ocorrência de invasões, ocupações irregulares de áreas sujeitas a alagamento como a Folha 33 e a abertura de ruas que ligavam uma “folha” à outra, algo que não estava previsto no projeto original. </a:t>
              </a:r>
              <a:endParaRPr lang="pt-BR" b="1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</p:grpSp>
      <p:grpSp>
        <p:nvGrpSpPr>
          <p:cNvPr id="19" name="Agrupar 18"/>
          <p:cNvGrpSpPr/>
          <p:nvPr/>
        </p:nvGrpSpPr>
        <p:grpSpPr>
          <a:xfrm>
            <a:off x="-9886172" y="3"/>
            <a:ext cx="12242477" cy="6858000"/>
            <a:chOff x="0" y="0"/>
            <a:chExt cx="12242477" cy="6858000"/>
          </a:xfrm>
        </p:grpSpPr>
        <p:grpSp>
          <p:nvGrpSpPr>
            <p:cNvPr id="20" name="Agrupar 19"/>
            <p:cNvGrpSpPr/>
            <p:nvPr/>
          </p:nvGrpSpPr>
          <p:grpSpPr>
            <a:xfrm>
              <a:off x="0" y="0"/>
              <a:ext cx="12242477" cy="6858000"/>
              <a:chOff x="0" y="0"/>
              <a:chExt cx="12242477" cy="6858000"/>
            </a:xfrm>
          </p:grpSpPr>
          <p:sp>
            <p:nvSpPr>
              <p:cNvPr id="22" name="Retângulo 21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>
                <a:outerShdw blurRad="254000" dist="190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" name="Forma Livre 22"/>
              <p:cNvSpPr/>
              <p:nvPr/>
            </p:nvSpPr>
            <p:spPr>
              <a:xfrm>
                <a:off x="10420350" y="1657350"/>
                <a:ext cx="1771650" cy="3543300"/>
              </a:xfrm>
              <a:custGeom>
                <a:avLst/>
                <a:gdLst>
                  <a:gd name="connsiteX0" fmla="*/ 2076450 w 2076450"/>
                  <a:gd name="connsiteY0" fmla="*/ 0 h 4152900"/>
                  <a:gd name="connsiteX1" fmla="*/ 2076450 w 2076450"/>
                  <a:gd name="connsiteY1" fmla="*/ 4152900 h 4152900"/>
                  <a:gd name="connsiteX2" fmla="*/ 0 w 2076450"/>
                  <a:gd name="connsiteY2" fmla="*/ 2076450 h 4152900"/>
                  <a:gd name="connsiteX3" fmla="*/ 2076450 w 2076450"/>
                  <a:gd name="connsiteY3" fmla="*/ 0 h 415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6450" h="4152900">
                    <a:moveTo>
                      <a:pt x="2076450" y="0"/>
                    </a:moveTo>
                    <a:lnTo>
                      <a:pt x="2076450" y="4152900"/>
                    </a:lnTo>
                    <a:cubicBezTo>
                      <a:pt x="929658" y="4152900"/>
                      <a:pt x="0" y="3223242"/>
                      <a:pt x="0" y="2076450"/>
                    </a:cubicBezTo>
                    <a:cubicBezTo>
                      <a:pt x="0" y="929658"/>
                      <a:pt x="929658" y="0"/>
                      <a:pt x="2076450" y="0"/>
                    </a:cubicBezTo>
                    <a:close/>
                  </a:path>
                </a:pathLst>
              </a:custGeom>
              <a:solidFill>
                <a:srgbClr val="3769B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" name="CaixaDeTexto 23"/>
              <p:cNvSpPr txBox="1"/>
              <p:nvPr/>
            </p:nvSpPr>
            <p:spPr>
              <a:xfrm rot="16200000">
                <a:off x="10223862" y="3105834"/>
                <a:ext cx="33909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3600" b="1" dirty="0">
                    <a:solidFill>
                      <a:schemeClr val="bg2"/>
                    </a:solidFill>
                    <a:latin typeface="Tw Cen MT" panose="020B0602020104020603" pitchFamily="34" charset="0"/>
                  </a:rPr>
                  <a:t>OBJETIVOS </a:t>
                </a:r>
              </a:p>
            </p:txBody>
          </p:sp>
        </p:grpSp>
        <p:pic>
          <p:nvPicPr>
            <p:cNvPr id="21" name="Imagem 2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701126" y="3063238"/>
              <a:ext cx="585217" cy="731521"/>
            </a:xfrm>
            <a:prstGeom prst="rect">
              <a:avLst/>
            </a:prstGeom>
          </p:spPr>
        </p:pic>
      </p:grpSp>
      <p:grpSp>
        <p:nvGrpSpPr>
          <p:cNvPr id="25" name="Agrupar 24"/>
          <p:cNvGrpSpPr/>
          <p:nvPr/>
        </p:nvGrpSpPr>
        <p:grpSpPr>
          <a:xfrm>
            <a:off x="-10346656" y="3"/>
            <a:ext cx="12192001" cy="6858000"/>
            <a:chOff x="0" y="0"/>
            <a:chExt cx="12192001" cy="6858000"/>
          </a:xfrm>
        </p:grpSpPr>
        <p:grpSp>
          <p:nvGrpSpPr>
            <p:cNvPr id="26" name="Agrupar 25"/>
            <p:cNvGrpSpPr/>
            <p:nvPr/>
          </p:nvGrpSpPr>
          <p:grpSpPr>
            <a:xfrm>
              <a:off x="0" y="0"/>
              <a:ext cx="12192001" cy="6858000"/>
              <a:chOff x="0" y="0"/>
              <a:chExt cx="12192001" cy="6858000"/>
            </a:xfrm>
          </p:grpSpPr>
          <p:sp>
            <p:nvSpPr>
              <p:cNvPr id="28" name="Retângulo 27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>
                <a:outerShdw blurRad="254000" dist="190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9" name="Forma Livre 28"/>
              <p:cNvSpPr/>
              <p:nvPr/>
            </p:nvSpPr>
            <p:spPr>
              <a:xfrm>
                <a:off x="10420350" y="1657350"/>
                <a:ext cx="1771650" cy="3543300"/>
              </a:xfrm>
              <a:custGeom>
                <a:avLst/>
                <a:gdLst>
                  <a:gd name="connsiteX0" fmla="*/ 2076450 w 2076450"/>
                  <a:gd name="connsiteY0" fmla="*/ 0 h 4152900"/>
                  <a:gd name="connsiteX1" fmla="*/ 2076450 w 2076450"/>
                  <a:gd name="connsiteY1" fmla="*/ 4152900 h 4152900"/>
                  <a:gd name="connsiteX2" fmla="*/ 0 w 2076450"/>
                  <a:gd name="connsiteY2" fmla="*/ 2076450 h 4152900"/>
                  <a:gd name="connsiteX3" fmla="*/ 2076450 w 2076450"/>
                  <a:gd name="connsiteY3" fmla="*/ 0 h 415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6450" h="4152900">
                    <a:moveTo>
                      <a:pt x="2076450" y="0"/>
                    </a:moveTo>
                    <a:lnTo>
                      <a:pt x="2076450" y="4152900"/>
                    </a:lnTo>
                    <a:cubicBezTo>
                      <a:pt x="929658" y="4152900"/>
                      <a:pt x="0" y="3223242"/>
                      <a:pt x="0" y="2076450"/>
                    </a:cubicBezTo>
                    <a:cubicBezTo>
                      <a:pt x="0" y="929658"/>
                      <a:pt x="929658" y="0"/>
                      <a:pt x="2076450" y="0"/>
                    </a:cubicBezTo>
                    <a:close/>
                  </a:path>
                </a:pathLst>
              </a:custGeom>
              <a:solidFill>
                <a:srgbClr val="83C15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0" name="CaixaDeTexto 29"/>
              <p:cNvSpPr txBox="1"/>
              <p:nvPr/>
            </p:nvSpPr>
            <p:spPr>
              <a:xfrm rot="16200000">
                <a:off x="9712880" y="3167389"/>
                <a:ext cx="443502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2800" b="1" dirty="0">
                    <a:solidFill>
                      <a:schemeClr val="bg2"/>
                    </a:solidFill>
                    <a:latin typeface="Tw Cen MT" panose="020B0602020104020603" pitchFamily="34" charset="0"/>
                  </a:rPr>
                  <a:t>APOIO AO PROJETO </a:t>
                </a:r>
              </a:p>
            </p:txBody>
          </p:sp>
        </p:grpSp>
        <p:pic>
          <p:nvPicPr>
            <p:cNvPr id="27" name="Imagem 2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715381" y="3065524"/>
              <a:ext cx="658369" cy="726949"/>
            </a:xfrm>
            <a:prstGeom prst="rect">
              <a:avLst/>
            </a:prstGeom>
          </p:spPr>
        </p:pic>
      </p:grpSp>
      <p:grpSp>
        <p:nvGrpSpPr>
          <p:cNvPr id="31" name="Agrupar 30"/>
          <p:cNvGrpSpPr/>
          <p:nvPr/>
        </p:nvGrpSpPr>
        <p:grpSpPr>
          <a:xfrm>
            <a:off x="-10799043" y="3"/>
            <a:ext cx="12242477" cy="6858000"/>
            <a:chOff x="0" y="0"/>
            <a:chExt cx="12242477" cy="6858000"/>
          </a:xfrm>
        </p:grpSpPr>
        <p:grpSp>
          <p:nvGrpSpPr>
            <p:cNvPr id="32" name="Agrupar 31"/>
            <p:cNvGrpSpPr/>
            <p:nvPr/>
          </p:nvGrpSpPr>
          <p:grpSpPr>
            <a:xfrm>
              <a:off x="0" y="0"/>
              <a:ext cx="12242477" cy="6858000"/>
              <a:chOff x="0" y="0"/>
              <a:chExt cx="12242477" cy="6858000"/>
            </a:xfrm>
          </p:grpSpPr>
          <p:sp>
            <p:nvSpPr>
              <p:cNvPr id="34" name="Retângulo 3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>
                <a:outerShdw blurRad="254000" dist="190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5" name="Forma Livre 34"/>
              <p:cNvSpPr/>
              <p:nvPr/>
            </p:nvSpPr>
            <p:spPr>
              <a:xfrm>
                <a:off x="10420350" y="1657350"/>
                <a:ext cx="1771650" cy="3543300"/>
              </a:xfrm>
              <a:custGeom>
                <a:avLst/>
                <a:gdLst>
                  <a:gd name="connsiteX0" fmla="*/ 2076450 w 2076450"/>
                  <a:gd name="connsiteY0" fmla="*/ 0 h 4152900"/>
                  <a:gd name="connsiteX1" fmla="*/ 2076450 w 2076450"/>
                  <a:gd name="connsiteY1" fmla="*/ 4152900 h 4152900"/>
                  <a:gd name="connsiteX2" fmla="*/ 0 w 2076450"/>
                  <a:gd name="connsiteY2" fmla="*/ 2076450 h 4152900"/>
                  <a:gd name="connsiteX3" fmla="*/ 2076450 w 2076450"/>
                  <a:gd name="connsiteY3" fmla="*/ 0 h 415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6450" h="4152900">
                    <a:moveTo>
                      <a:pt x="2076450" y="0"/>
                    </a:moveTo>
                    <a:lnTo>
                      <a:pt x="2076450" y="4152900"/>
                    </a:lnTo>
                    <a:cubicBezTo>
                      <a:pt x="929658" y="4152900"/>
                      <a:pt x="0" y="3223242"/>
                      <a:pt x="0" y="2076450"/>
                    </a:cubicBezTo>
                    <a:cubicBezTo>
                      <a:pt x="0" y="929658"/>
                      <a:pt x="929658" y="0"/>
                      <a:pt x="2076450" y="0"/>
                    </a:cubicBezTo>
                    <a:close/>
                  </a:path>
                </a:pathLst>
              </a:custGeom>
              <a:solidFill>
                <a:srgbClr val="BB33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6" name="CaixaDeTexto 35"/>
              <p:cNvSpPr txBox="1"/>
              <p:nvPr/>
            </p:nvSpPr>
            <p:spPr>
              <a:xfrm rot="16200000">
                <a:off x="10223862" y="3105834"/>
                <a:ext cx="33909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3600" b="1" dirty="0">
                    <a:solidFill>
                      <a:schemeClr val="bg2"/>
                    </a:solidFill>
                    <a:latin typeface="Tw Cen MT" panose="020B0602020104020603" pitchFamily="34" charset="0"/>
                  </a:rPr>
                  <a:t>JUSTIFICATIVA </a:t>
                </a:r>
              </a:p>
            </p:txBody>
          </p:sp>
        </p:grpSp>
        <p:pic>
          <p:nvPicPr>
            <p:cNvPr id="33" name="Imagem 3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99638" y="3044950"/>
              <a:ext cx="617221" cy="768098"/>
            </a:xfrm>
            <a:prstGeom prst="rect">
              <a:avLst/>
            </a:prstGeom>
          </p:spPr>
        </p:pic>
      </p:grpSp>
      <p:grpSp>
        <p:nvGrpSpPr>
          <p:cNvPr id="37" name="Agrupar 36"/>
          <p:cNvGrpSpPr/>
          <p:nvPr/>
        </p:nvGrpSpPr>
        <p:grpSpPr>
          <a:xfrm>
            <a:off x="-11263627" y="0"/>
            <a:ext cx="12242477" cy="6858000"/>
            <a:chOff x="0" y="0"/>
            <a:chExt cx="12242477" cy="6858000"/>
          </a:xfrm>
        </p:grpSpPr>
        <p:grpSp>
          <p:nvGrpSpPr>
            <p:cNvPr id="38" name="Agrupar 37"/>
            <p:cNvGrpSpPr/>
            <p:nvPr/>
          </p:nvGrpSpPr>
          <p:grpSpPr>
            <a:xfrm>
              <a:off x="0" y="0"/>
              <a:ext cx="12242477" cy="6858000"/>
              <a:chOff x="0" y="0"/>
              <a:chExt cx="12242477" cy="6858000"/>
            </a:xfrm>
          </p:grpSpPr>
          <p:sp>
            <p:nvSpPr>
              <p:cNvPr id="40" name="Retângulo 39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>
                <a:outerShdw blurRad="254000" dist="190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1" name="Forma Livre 40"/>
              <p:cNvSpPr/>
              <p:nvPr/>
            </p:nvSpPr>
            <p:spPr>
              <a:xfrm>
                <a:off x="10420350" y="1657350"/>
                <a:ext cx="1771650" cy="3543300"/>
              </a:xfrm>
              <a:custGeom>
                <a:avLst/>
                <a:gdLst>
                  <a:gd name="connsiteX0" fmla="*/ 2076450 w 2076450"/>
                  <a:gd name="connsiteY0" fmla="*/ 0 h 4152900"/>
                  <a:gd name="connsiteX1" fmla="*/ 2076450 w 2076450"/>
                  <a:gd name="connsiteY1" fmla="*/ 4152900 h 4152900"/>
                  <a:gd name="connsiteX2" fmla="*/ 0 w 2076450"/>
                  <a:gd name="connsiteY2" fmla="*/ 2076450 h 4152900"/>
                  <a:gd name="connsiteX3" fmla="*/ 2076450 w 2076450"/>
                  <a:gd name="connsiteY3" fmla="*/ 0 h 415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6450" h="4152900">
                    <a:moveTo>
                      <a:pt x="2076450" y="0"/>
                    </a:moveTo>
                    <a:lnTo>
                      <a:pt x="2076450" y="4152900"/>
                    </a:lnTo>
                    <a:cubicBezTo>
                      <a:pt x="929658" y="4152900"/>
                      <a:pt x="0" y="3223242"/>
                      <a:pt x="0" y="2076450"/>
                    </a:cubicBezTo>
                    <a:cubicBezTo>
                      <a:pt x="0" y="929658"/>
                      <a:pt x="929658" y="0"/>
                      <a:pt x="2076450" y="0"/>
                    </a:cubicBezTo>
                    <a:close/>
                  </a:path>
                </a:pathLst>
              </a:custGeom>
              <a:solidFill>
                <a:srgbClr val="E36E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2" name="CaixaDeTexto 41"/>
              <p:cNvSpPr txBox="1"/>
              <p:nvPr/>
            </p:nvSpPr>
            <p:spPr>
              <a:xfrm rot="16200000">
                <a:off x="10223862" y="3105834"/>
                <a:ext cx="33909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3600" b="1" dirty="0">
                    <a:solidFill>
                      <a:schemeClr val="bg2"/>
                    </a:solidFill>
                    <a:latin typeface="Tw Cen MT" panose="020B0602020104020603" pitchFamily="34" charset="0"/>
                  </a:rPr>
                  <a:t>METODOLOGIA </a:t>
                </a:r>
              </a:p>
            </p:txBody>
          </p:sp>
        </p:grpSp>
        <p:pic>
          <p:nvPicPr>
            <p:cNvPr id="39" name="Imagem 38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715640" y="3074668"/>
              <a:ext cx="585217" cy="708661"/>
            </a:xfrm>
            <a:prstGeom prst="rect">
              <a:avLst/>
            </a:prstGeom>
          </p:spPr>
        </p:pic>
      </p:grpSp>
      <p:grpSp>
        <p:nvGrpSpPr>
          <p:cNvPr id="43" name="Agrupar 42"/>
          <p:cNvGrpSpPr/>
          <p:nvPr/>
        </p:nvGrpSpPr>
        <p:grpSpPr>
          <a:xfrm>
            <a:off x="-11718103" y="3"/>
            <a:ext cx="12192000" cy="6858000"/>
            <a:chOff x="0" y="0"/>
            <a:chExt cx="12192000" cy="6858000"/>
          </a:xfrm>
        </p:grpSpPr>
        <p:grpSp>
          <p:nvGrpSpPr>
            <p:cNvPr id="44" name="Agrupar 43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sp>
            <p:nvSpPr>
              <p:cNvPr id="46" name="Retângulo 45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>
                <a:outerShdw blurRad="254000" dist="190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Forma Livre 46"/>
              <p:cNvSpPr/>
              <p:nvPr/>
            </p:nvSpPr>
            <p:spPr>
              <a:xfrm>
                <a:off x="10420350" y="1657350"/>
                <a:ext cx="1771650" cy="3543300"/>
              </a:xfrm>
              <a:custGeom>
                <a:avLst/>
                <a:gdLst>
                  <a:gd name="connsiteX0" fmla="*/ 2076450 w 2076450"/>
                  <a:gd name="connsiteY0" fmla="*/ 0 h 4152900"/>
                  <a:gd name="connsiteX1" fmla="*/ 2076450 w 2076450"/>
                  <a:gd name="connsiteY1" fmla="*/ 4152900 h 4152900"/>
                  <a:gd name="connsiteX2" fmla="*/ 0 w 2076450"/>
                  <a:gd name="connsiteY2" fmla="*/ 2076450 h 4152900"/>
                  <a:gd name="connsiteX3" fmla="*/ 2076450 w 2076450"/>
                  <a:gd name="connsiteY3" fmla="*/ 0 h 415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6450" h="4152900">
                    <a:moveTo>
                      <a:pt x="2076450" y="0"/>
                    </a:moveTo>
                    <a:lnTo>
                      <a:pt x="2076450" y="4152900"/>
                    </a:lnTo>
                    <a:cubicBezTo>
                      <a:pt x="929658" y="4152900"/>
                      <a:pt x="0" y="3223242"/>
                      <a:pt x="0" y="2076450"/>
                    </a:cubicBezTo>
                    <a:cubicBezTo>
                      <a:pt x="0" y="929658"/>
                      <a:pt x="929658" y="0"/>
                      <a:pt x="2076450" y="0"/>
                    </a:cubicBezTo>
                    <a:close/>
                  </a:path>
                </a:pathLst>
              </a:custGeom>
              <a:solidFill>
                <a:srgbClr val="00E0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8" name="CaixaDeTexto 47"/>
              <p:cNvSpPr txBox="1"/>
              <p:nvPr/>
            </p:nvSpPr>
            <p:spPr>
              <a:xfrm rot="16200000">
                <a:off x="10223862" y="3167389"/>
                <a:ext cx="33909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2800" b="1" dirty="0">
                    <a:solidFill>
                      <a:schemeClr val="bg2"/>
                    </a:solidFill>
                    <a:latin typeface="Tw Cen MT" panose="020B0602020104020603" pitchFamily="34" charset="0"/>
                  </a:rPr>
                  <a:t>DESENVOLVIMENTO </a:t>
                </a:r>
              </a:p>
            </p:txBody>
          </p:sp>
        </p:grpSp>
        <p:pic>
          <p:nvPicPr>
            <p:cNvPr id="45" name="Imagem 44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67634" y="3074668"/>
              <a:ext cx="681229" cy="708661"/>
            </a:xfrm>
            <a:prstGeom prst="rect">
              <a:avLst/>
            </a:prstGeom>
          </p:spPr>
        </p:pic>
      </p:grpSp>
      <p:grpSp>
        <p:nvGrpSpPr>
          <p:cNvPr id="9" name="Agrupar 8"/>
          <p:cNvGrpSpPr/>
          <p:nvPr/>
        </p:nvGrpSpPr>
        <p:grpSpPr>
          <a:xfrm>
            <a:off x="2388221" y="1935814"/>
            <a:ext cx="1500950" cy="1500950"/>
            <a:chOff x="3956788" y="705953"/>
            <a:chExt cx="1902776" cy="1902776"/>
          </a:xfrm>
        </p:grpSpPr>
        <p:sp>
          <p:nvSpPr>
            <p:cNvPr id="3" name="Lágrima 2"/>
            <p:cNvSpPr/>
            <p:nvPr/>
          </p:nvSpPr>
          <p:spPr>
            <a:xfrm rot="8029332">
              <a:off x="3956788" y="705953"/>
              <a:ext cx="1902776" cy="1902776"/>
            </a:xfrm>
            <a:prstGeom prst="teardrop">
              <a:avLst>
                <a:gd name="adj" fmla="val 100863"/>
              </a:avLst>
            </a:prstGeom>
            <a:gradFill>
              <a:gsLst>
                <a:gs pos="100000">
                  <a:schemeClr val="accent5">
                    <a:lumMod val="40000"/>
                    <a:lumOff val="60000"/>
                  </a:schemeClr>
                </a:gs>
                <a:gs pos="11000">
                  <a:schemeClr val="accent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254000" dist="1905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" name="Elipse 4"/>
            <p:cNvSpPr/>
            <p:nvPr/>
          </p:nvSpPr>
          <p:spPr>
            <a:xfrm>
              <a:off x="4087905" y="837070"/>
              <a:ext cx="1640542" cy="1640542"/>
            </a:xfrm>
            <a:prstGeom prst="ellipse">
              <a:avLst/>
            </a:prstGeom>
            <a:solidFill>
              <a:srgbClr val="E7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CaixaDeTexto 5"/>
            <p:cNvSpPr txBox="1"/>
            <p:nvPr/>
          </p:nvSpPr>
          <p:spPr>
            <a:xfrm>
              <a:off x="4527599" y="1161343"/>
              <a:ext cx="925699" cy="10534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4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w Cen MT" panose="020B0602020104020603" pitchFamily="34" charset="0"/>
                </a:rPr>
                <a:t>1º</a:t>
              </a:r>
            </a:p>
          </p:txBody>
        </p:sp>
      </p:grpSp>
      <p:cxnSp>
        <p:nvCxnSpPr>
          <p:cNvPr id="62" name="Conector reto 61"/>
          <p:cNvCxnSpPr/>
          <p:nvPr/>
        </p:nvCxnSpPr>
        <p:spPr>
          <a:xfrm>
            <a:off x="3138696" y="4069173"/>
            <a:ext cx="2567400" cy="0"/>
          </a:xfrm>
          <a:prstGeom prst="line">
            <a:avLst/>
          </a:prstGeom>
          <a:ln w="38100">
            <a:solidFill>
              <a:srgbClr val="AFAB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Agrupar 53"/>
          <p:cNvGrpSpPr/>
          <p:nvPr/>
        </p:nvGrpSpPr>
        <p:grpSpPr>
          <a:xfrm>
            <a:off x="2965203" y="3895680"/>
            <a:ext cx="346986" cy="346986"/>
            <a:chOff x="6918319" y="2081065"/>
            <a:chExt cx="1640542" cy="1640542"/>
          </a:xfrm>
        </p:grpSpPr>
        <p:sp>
          <p:nvSpPr>
            <p:cNvPr id="51" name="Elipse 50"/>
            <p:cNvSpPr/>
            <p:nvPr/>
          </p:nvSpPr>
          <p:spPr>
            <a:xfrm>
              <a:off x="6918319" y="2081065"/>
              <a:ext cx="1640542" cy="1640542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2" name="Elipse 51"/>
            <p:cNvSpPr/>
            <p:nvPr/>
          </p:nvSpPr>
          <p:spPr>
            <a:xfrm>
              <a:off x="7098351" y="2261097"/>
              <a:ext cx="1280478" cy="1280478"/>
            </a:xfrm>
            <a:prstGeom prst="ellipse">
              <a:avLst/>
            </a:prstGeom>
            <a:solidFill>
              <a:srgbClr val="2F7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75" name="Agrupar 74"/>
          <p:cNvGrpSpPr/>
          <p:nvPr/>
        </p:nvGrpSpPr>
        <p:grpSpPr>
          <a:xfrm>
            <a:off x="4955621" y="1935814"/>
            <a:ext cx="1500950" cy="1500950"/>
            <a:chOff x="3956788" y="705953"/>
            <a:chExt cx="1902776" cy="1902776"/>
          </a:xfrm>
        </p:grpSpPr>
        <p:sp>
          <p:nvSpPr>
            <p:cNvPr id="76" name="Lágrima 75"/>
            <p:cNvSpPr/>
            <p:nvPr/>
          </p:nvSpPr>
          <p:spPr>
            <a:xfrm rot="8029332">
              <a:off x="3956788" y="705953"/>
              <a:ext cx="1902776" cy="1902776"/>
            </a:xfrm>
            <a:prstGeom prst="teardrop">
              <a:avLst>
                <a:gd name="adj" fmla="val 100863"/>
              </a:avLst>
            </a:prstGeom>
            <a:gradFill>
              <a:gsLst>
                <a:gs pos="100000">
                  <a:schemeClr val="accent5">
                    <a:lumMod val="40000"/>
                    <a:lumOff val="60000"/>
                  </a:schemeClr>
                </a:gs>
                <a:gs pos="11000">
                  <a:schemeClr val="accent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254000" dist="1905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7" name="Elipse 76"/>
            <p:cNvSpPr/>
            <p:nvPr/>
          </p:nvSpPr>
          <p:spPr>
            <a:xfrm>
              <a:off x="4087905" y="837070"/>
              <a:ext cx="1640542" cy="1640542"/>
            </a:xfrm>
            <a:prstGeom prst="ellipse">
              <a:avLst/>
            </a:prstGeom>
            <a:solidFill>
              <a:srgbClr val="E7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8" name="CaixaDeTexto 77"/>
            <p:cNvSpPr txBox="1"/>
            <p:nvPr/>
          </p:nvSpPr>
          <p:spPr>
            <a:xfrm>
              <a:off x="4527599" y="1161343"/>
              <a:ext cx="925699" cy="10534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4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w Cen MT" panose="020B0602020104020603" pitchFamily="34" charset="0"/>
                </a:rPr>
                <a:t>2º</a:t>
              </a:r>
            </a:p>
          </p:txBody>
        </p:sp>
      </p:grpSp>
      <p:grpSp>
        <p:nvGrpSpPr>
          <p:cNvPr id="79" name="Agrupar 78"/>
          <p:cNvGrpSpPr/>
          <p:nvPr/>
        </p:nvGrpSpPr>
        <p:grpSpPr>
          <a:xfrm>
            <a:off x="7523021" y="1935814"/>
            <a:ext cx="1500950" cy="1500950"/>
            <a:chOff x="3956788" y="705953"/>
            <a:chExt cx="1902776" cy="1902776"/>
          </a:xfrm>
        </p:grpSpPr>
        <p:sp>
          <p:nvSpPr>
            <p:cNvPr id="80" name="Lágrima 79"/>
            <p:cNvSpPr/>
            <p:nvPr/>
          </p:nvSpPr>
          <p:spPr>
            <a:xfrm rot="8029332">
              <a:off x="3956788" y="705953"/>
              <a:ext cx="1902776" cy="1902776"/>
            </a:xfrm>
            <a:prstGeom prst="teardrop">
              <a:avLst>
                <a:gd name="adj" fmla="val 100863"/>
              </a:avLst>
            </a:prstGeom>
            <a:gradFill>
              <a:gsLst>
                <a:gs pos="100000">
                  <a:schemeClr val="accent5">
                    <a:lumMod val="40000"/>
                    <a:lumOff val="60000"/>
                  </a:schemeClr>
                </a:gs>
                <a:gs pos="11000">
                  <a:schemeClr val="accent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254000" dist="1905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1" name="Elipse 80"/>
            <p:cNvSpPr/>
            <p:nvPr/>
          </p:nvSpPr>
          <p:spPr>
            <a:xfrm>
              <a:off x="4087905" y="837070"/>
              <a:ext cx="1640542" cy="1640542"/>
            </a:xfrm>
            <a:prstGeom prst="ellipse">
              <a:avLst/>
            </a:prstGeom>
            <a:solidFill>
              <a:srgbClr val="E7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2" name="CaixaDeTexto 81"/>
            <p:cNvSpPr txBox="1"/>
            <p:nvPr/>
          </p:nvSpPr>
          <p:spPr>
            <a:xfrm>
              <a:off x="4527599" y="1161343"/>
              <a:ext cx="925699" cy="10534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4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w Cen MT" panose="020B0602020104020603" pitchFamily="34" charset="0"/>
                </a:rPr>
                <a:t>3º</a:t>
              </a:r>
            </a:p>
          </p:txBody>
        </p:sp>
      </p:grpSp>
      <p:cxnSp>
        <p:nvCxnSpPr>
          <p:cNvPr id="89" name="Conector reto 88"/>
          <p:cNvCxnSpPr/>
          <p:nvPr/>
        </p:nvCxnSpPr>
        <p:spPr>
          <a:xfrm>
            <a:off x="5729112" y="4069173"/>
            <a:ext cx="2567400" cy="0"/>
          </a:xfrm>
          <a:prstGeom prst="line">
            <a:avLst/>
          </a:prstGeom>
          <a:ln w="38100">
            <a:solidFill>
              <a:srgbClr val="AFAB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0" name="Agrupar 89"/>
          <p:cNvGrpSpPr/>
          <p:nvPr/>
        </p:nvGrpSpPr>
        <p:grpSpPr>
          <a:xfrm>
            <a:off x="5533547" y="3895680"/>
            <a:ext cx="346986" cy="346986"/>
            <a:chOff x="6918319" y="2081065"/>
            <a:chExt cx="1640542" cy="1640542"/>
          </a:xfrm>
        </p:grpSpPr>
        <p:sp>
          <p:nvSpPr>
            <p:cNvPr id="91" name="Elipse 90"/>
            <p:cNvSpPr/>
            <p:nvPr/>
          </p:nvSpPr>
          <p:spPr>
            <a:xfrm>
              <a:off x="6918319" y="2081065"/>
              <a:ext cx="1640542" cy="1640542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92" name="Elipse 91"/>
            <p:cNvSpPr/>
            <p:nvPr/>
          </p:nvSpPr>
          <p:spPr>
            <a:xfrm>
              <a:off x="7098351" y="2261097"/>
              <a:ext cx="1280478" cy="1280478"/>
            </a:xfrm>
            <a:prstGeom prst="ellipse">
              <a:avLst/>
            </a:prstGeom>
            <a:solidFill>
              <a:srgbClr val="2F7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93" name="Agrupar 92"/>
          <p:cNvGrpSpPr/>
          <p:nvPr/>
        </p:nvGrpSpPr>
        <p:grpSpPr>
          <a:xfrm>
            <a:off x="8095969" y="3895680"/>
            <a:ext cx="346986" cy="346986"/>
            <a:chOff x="6918319" y="2081065"/>
            <a:chExt cx="1640542" cy="1640542"/>
          </a:xfrm>
        </p:grpSpPr>
        <p:sp>
          <p:nvSpPr>
            <p:cNvPr id="94" name="Elipse 93"/>
            <p:cNvSpPr/>
            <p:nvPr/>
          </p:nvSpPr>
          <p:spPr>
            <a:xfrm>
              <a:off x="6918319" y="2081065"/>
              <a:ext cx="1640542" cy="1640542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95" name="Elipse 94"/>
            <p:cNvSpPr/>
            <p:nvPr/>
          </p:nvSpPr>
          <p:spPr>
            <a:xfrm>
              <a:off x="7098351" y="2261097"/>
              <a:ext cx="1280478" cy="1280478"/>
            </a:xfrm>
            <a:prstGeom prst="ellipse">
              <a:avLst/>
            </a:prstGeom>
            <a:solidFill>
              <a:srgbClr val="2F7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96" name="CaixaDeTexto 95"/>
          <p:cNvSpPr txBox="1"/>
          <p:nvPr/>
        </p:nvSpPr>
        <p:spPr>
          <a:xfrm>
            <a:off x="2220932" y="4340003"/>
            <a:ext cx="18351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latin typeface="Tw Cen MT" panose="020B0602020104020603" pitchFamily="34" charset="0"/>
              </a:rPr>
              <a:t>Organizar geograficamente o núcleo urbano Nova Marabá. </a:t>
            </a:r>
          </a:p>
        </p:txBody>
      </p:sp>
      <p:sp>
        <p:nvSpPr>
          <p:cNvPr id="97" name="CaixaDeTexto 96"/>
          <p:cNvSpPr txBox="1"/>
          <p:nvPr/>
        </p:nvSpPr>
        <p:spPr>
          <a:xfrm>
            <a:off x="4674840" y="4340003"/>
            <a:ext cx="18351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latin typeface="Tw Cen MT" panose="020B0602020104020603" pitchFamily="34" charset="0"/>
              </a:rPr>
              <a:t>Facilitar a localização de locais públicos e residenciais. </a:t>
            </a:r>
          </a:p>
        </p:txBody>
      </p:sp>
      <p:sp>
        <p:nvSpPr>
          <p:cNvPr id="98" name="CaixaDeTexto 97"/>
          <p:cNvSpPr txBox="1"/>
          <p:nvPr/>
        </p:nvSpPr>
        <p:spPr>
          <a:xfrm>
            <a:off x="7351875" y="4349999"/>
            <a:ext cx="183517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latin typeface="Tw Cen MT" panose="020B0602020104020603" pitchFamily="34" charset="0"/>
              </a:rPr>
              <a:t>Promover a melhoria dos diversos serviços que necessitam de localização. </a:t>
            </a:r>
          </a:p>
        </p:txBody>
      </p:sp>
    </p:spTree>
    <p:extLst>
      <p:ext uri="{BB962C8B-B14F-4D97-AF65-F5344CB8AC3E}">
        <p14:creationId xmlns:p14="http://schemas.microsoft.com/office/powerpoint/2010/main" val="201702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0 L 0.72799 0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39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/>
      <p:bldP spid="97" grpId="0"/>
      <p:bldP spid="9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Agrupar 10"/>
          <p:cNvGrpSpPr/>
          <p:nvPr/>
        </p:nvGrpSpPr>
        <p:grpSpPr>
          <a:xfrm>
            <a:off x="0" y="-3"/>
            <a:ext cx="12242477" cy="6858000"/>
            <a:chOff x="0" y="0"/>
            <a:chExt cx="12242477" cy="6858000"/>
          </a:xfrm>
        </p:grpSpPr>
        <p:sp>
          <p:nvSpPr>
            <p:cNvPr id="4" name="Retângulo 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>
              <a:outerShdw blurRad="254000" dist="1905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Forma Livre 6"/>
            <p:cNvSpPr/>
            <p:nvPr/>
          </p:nvSpPr>
          <p:spPr>
            <a:xfrm>
              <a:off x="10420350" y="1657350"/>
              <a:ext cx="1771650" cy="3543300"/>
            </a:xfrm>
            <a:custGeom>
              <a:avLst/>
              <a:gdLst>
                <a:gd name="connsiteX0" fmla="*/ 2076450 w 2076450"/>
                <a:gd name="connsiteY0" fmla="*/ 0 h 4152900"/>
                <a:gd name="connsiteX1" fmla="*/ 2076450 w 2076450"/>
                <a:gd name="connsiteY1" fmla="*/ 4152900 h 4152900"/>
                <a:gd name="connsiteX2" fmla="*/ 0 w 2076450"/>
                <a:gd name="connsiteY2" fmla="*/ 2076450 h 4152900"/>
                <a:gd name="connsiteX3" fmla="*/ 2076450 w 2076450"/>
                <a:gd name="connsiteY3" fmla="*/ 0 h 415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6450" h="4152900">
                  <a:moveTo>
                    <a:pt x="2076450" y="0"/>
                  </a:moveTo>
                  <a:lnTo>
                    <a:pt x="2076450" y="4152900"/>
                  </a:lnTo>
                  <a:cubicBezTo>
                    <a:pt x="929658" y="4152900"/>
                    <a:pt x="0" y="3223242"/>
                    <a:pt x="0" y="2076450"/>
                  </a:cubicBezTo>
                  <a:cubicBezTo>
                    <a:pt x="0" y="929658"/>
                    <a:pt x="929658" y="0"/>
                    <a:pt x="2076450" y="0"/>
                  </a:cubicBezTo>
                  <a:close/>
                </a:path>
              </a:pathLst>
            </a:custGeom>
            <a:solidFill>
              <a:srgbClr val="F0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CaixaDeTexto 7"/>
            <p:cNvSpPr txBox="1"/>
            <p:nvPr/>
          </p:nvSpPr>
          <p:spPr>
            <a:xfrm rot="16200000">
              <a:off x="10223862" y="3105834"/>
              <a:ext cx="33909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3600" b="1" dirty="0">
                  <a:solidFill>
                    <a:schemeClr val="bg2"/>
                  </a:solidFill>
                  <a:latin typeface="Tw Cen MT" panose="020B0602020104020603" pitchFamily="34" charset="0"/>
                </a:rPr>
                <a:t>INTRODUÇÃO </a:t>
              </a:r>
            </a:p>
          </p:txBody>
        </p:sp>
        <p:pic>
          <p:nvPicPr>
            <p:cNvPr id="10" name="Imagem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9175" y="3110290"/>
              <a:ext cx="787398" cy="637418"/>
            </a:xfrm>
            <a:prstGeom prst="rect">
              <a:avLst/>
            </a:prstGeom>
          </p:spPr>
        </p:pic>
      </p:grpSp>
      <p:grpSp>
        <p:nvGrpSpPr>
          <p:cNvPr id="13" name="Agrupar 12"/>
          <p:cNvGrpSpPr/>
          <p:nvPr/>
        </p:nvGrpSpPr>
        <p:grpSpPr>
          <a:xfrm>
            <a:off x="-503573" y="-9"/>
            <a:ext cx="12242477" cy="6858000"/>
            <a:chOff x="0" y="0"/>
            <a:chExt cx="12242477" cy="6858000"/>
          </a:xfrm>
        </p:grpSpPr>
        <p:grpSp>
          <p:nvGrpSpPr>
            <p:cNvPr id="14" name="Agrupar 13"/>
            <p:cNvGrpSpPr/>
            <p:nvPr/>
          </p:nvGrpSpPr>
          <p:grpSpPr>
            <a:xfrm>
              <a:off x="0" y="0"/>
              <a:ext cx="12242477" cy="6858000"/>
              <a:chOff x="0" y="0"/>
              <a:chExt cx="12242477" cy="6858000"/>
            </a:xfrm>
          </p:grpSpPr>
          <p:sp>
            <p:nvSpPr>
              <p:cNvPr id="16" name="Retângulo 15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>
                <a:outerShdw blurRad="254000" dist="190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" name="Forma Livre 16"/>
              <p:cNvSpPr/>
              <p:nvPr/>
            </p:nvSpPr>
            <p:spPr>
              <a:xfrm>
                <a:off x="10420350" y="1657350"/>
                <a:ext cx="1771650" cy="3543300"/>
              </a:xfrm>
              <a:custGeom>
                <a:avLst/>
                <a:gdLst>
                  <a:gd name="connsiteX0" fmla="*/ 2076450 w 2076450"/>
                  <a:gd name="connsiteY0" fmla="*/ 0 h 4152900"/>
                  <a:gd name="connsiteX1" fmla="*/ 2076450 w 2076450"/>
                  <a:gd name="connsiteY1" fmla="*/ 4152900 h 4152900"/>
                  <a:gd name="connsiteX2" fmla="*/ 0 w 2076450"/>
                  <a:gd name="connsiteY2" fmla="*/ 2076450 h 4152900"/>
                  <a:gd name="connsiteX3" fmla="*/ 2076450 w 2076450"/>
                  <a:gd name="connsiteY3" fmla="*/ 0 h 415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6450" h="4152900">
                    <a:moveTo>
                      <a:pt x="2076450" y="0"/>
                    </a:moveTo>
                    <a:lnTo>
                      <a:pt x="2076450" y="4152900"/>
                    </a:lnTo>
                    <a:cubicBezTo>
                      <a:pt x="929658" y="4152900"/>
                      <a:pt x="0" y="3223242"/>
                      <a:pt x="0" y="2076450"/>
                    </a:cubicBezTo>
                    <a:cubicBezTo>
                      <a:pt x="0" y="929658"/>
                      <a:pt x="929658" y="0"/>
                      <a:pt x="2076450" y="0"/>
                    </a:cubicBezTo>
                    <a:close/>
                  </a:path>
                </a:pathLst>
              </a:custGeom>
              <a:solidFill>
                <a:srgbClr val="EA050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" name="CaixaDeTexto 17"/>
              <p:cNvSpPr txBox="1"/>
              <p:nvPr/>
            </p:nvSpPr>
            <p:spPr>
              <a:xfrm rot="16200000">
                <a:off x="10223862" y="3105834"/>
                <a:ext cx="33909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3600" b="1" dirty="0">
                    <a:solidFill>
                      <a:schemeClr val="bg2"/>
                    </a:solidFill>
                    <a:latin typeface="Tw Cen MT" panose="020B0602020104020603" pitchFamily="34" charset="0"/>
                  </a:rPr>
                  <a:t>HISTÓRICO </a:t>
                </a:r>
              </a:p>
            </p:txBody>
          </p:sp>
        </p:grpSp>
        <p:pic>
          <p:nvPicPr>
            <p:cNvPr id="15" name="Imagem 1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88208" y="3092956"/>
              <a:ext cx="640081" cy="672085"/>
            </a:xfrm>
            <a:prstGeom prst="rect">
              <a:avLst/>
            </a:prstGeom>
          </p:spPr>
        </p:pic>
      </p:grpSp>
      <p:grpSp>
        <p:nvGrpSpPr>
          <p:cNvPr id="19" name="Agrupar 18"/>
          <p:cNvGrpSpPr/>
          <p:nvPr/>
        </p:nvGrpSpPr>
        <p:grpSpPr>
          <a:xfrm>
            <a:off x="-1010172" y="-18"/>
            <a:ext cx="12242477" cy="6858000"/>
            <a:chOff x="0" y="0"/>
            <a:chExt cx="12242477" cy="6858000"/>
          </a:xfrm>
        </p:grpSpPr>
        <p:grpSp>
          <p:nvGrpSpPr>
            <p:cNvPr id="20" name="Agrupar 19"/>
            <p:cNvGrpSpPr/>
            <p:nvPr/>
          </p:nvGrpSpPr>
          <p:grpSpPr>
            <a:xfrm>
              <a:off x="0" y="0"/>
              <a:ext cx="12242477" cy="6858000"/>
              <a:chOff x="0" y="0"/>
              <a:chExt cx="12242477" cy="6858000"/>
            </a:xfrm>
          </p:grpSpPr>
          <p:sp>
            <p:nvSpPr>
              <p:cNvPr id="22" name="Retângulo 21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>
                <a:outerShdw blurRad="254000" dist="190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" name="Forma Livre 22"/>
              <p:cNvSpPr/>
              <p:nvPr/>
            </p:nvSpPr>
            <p:spPr>
              <a:xfrm>
                <a:off x="10420350" y="1657350"/>
                <a:ext cx="1771650" cy="3543300"/>
              </a:xfrm>
              <a:custGeom>
                <a:avLst/>
                <a:gdLst>
                  <a:gd name="connsiteX0" fmla="*/ 2076450 w 2076450"/>
                  <a:gd name="connsiteY0" fmla="*/ 0 h 4152900"/>
                  <a:gd name="connsiteX1" fmla="*/ 2076450 w 2076450"/>
                  <a:gd name="connsiteY1" fmla="*/ 4152900 h 4152900"/>
                  <a:gd name="connsiteX2" fmla="*/ 0 w 2076450"/>
                  <a:gd name="connsiteY2" fmla="*/ 2076450 h 4152900"/>
                  <a:gd name="connsiteX3" fmla="*/ 2076450 w 2076450"/>
                  <a:gd name="connsiteY3" fmla="*/ 0 h 415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6450" h="4152900">
                    <a:moveTo>
                      <a:pt x="2076450" y="0"/>
                    </a:moveTo>
                    <a:lnTo>
                      <a:pt x="2076450" y="4152900"/>
                    </a:lnTo>
                    <a:cubicBezTo>
                      <a:pt x="929658" y="4152900"/>
                      <a:pt x="0" y="3223242"/>
                      <a:pt x="0" y="2076450"/>
                    </a:cubicBezTo>
                    <a:cubicBezTo>
                      <a:pt x="0" y="929658"/>
                      <a:pt x="929658" y="0"/>
                      <a:pt x="2076450" y="0"/>
                    </a:cubicBezTo>
                    <a:close/>
                  </a:path>
                </a:pathLst>
              </a:custGeom>
              <a:solidFill>
                <a:srgbClr val="3769B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" name="CaixaDeTexto 23"/>
              <p:cNvSpPr txBox="1"/>
              <p:nvPr/>
            </p:nvSpPr>
            <p:spPr>
              <a:xfrm rot="16200000">
                <a:off x="10223862" y="3105834"/>
                <a:ext cx="33909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3600" b="1" dirty="0">
                    <a:solidFill>
                      <a:schemeClr val="bg2"/>
                    </a:solidFill>
                    <a:latin typeface="Tw Cen MT" panose="020B0602020104020603" pitchFamily="34" charset="0"/>
                  </a:rPr>
                  <a:t>OBJETIVOS </a:t>
                </a:r>
              </a:p>
            </p:txBody>
          </p:sp>
        </p:grpSp>
        <p:pic>
          <p:nvPicPr>
            <p:cNvPr id="21" name="Imagem 2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701126" y="3063238"/>
              <a:ext cx="585217" cy="731521"/>
            </a:xfrm>
            <a:prstGeom prst="rect">
              <a:avLst/>
            </a:prstGeom>
          </p:spPr>
        </p:pic>
      </p:grpSp>
      <p:grpSp>
        <p:nvGrpSpPr>
          <p:cNvPr id="2" name="Agrupar 1"/>
          <p:cNvGrpSpPr/>
          <p:nvPr/>
        </p:nvGrpSpPr>
        <p:grpSpPr>
          <a:xfrm>
            <a:off x="2220932" y="1935814"/>
            <a:ext cx="6966116" cy="3891513"/>
            <a:chOff x="2220932" y="1935814"/>
            <a:chExt cx="6966116" cy="3891513"/>
          </a:xfrm>
        </p:grpSpPr>
        <p:grpSp>
          <p:nvGrpSpPr>
            <p:cNvPr id="49" name="Agrupar 48"/>
            <p:cNvGrpSpPr/>
            <p:nvPr/>
          </p:nvGrpSpPr>
          <p:grpSpPr>
            <a:xfrm>
              <a:off x="2388221" y="1935814"/>
              <a:ext cx="1500950" cy="1500950"/>
              <a:chOff x="3956788" y="705953"/>
              <a:chExt cx="1902776" cy="1902776"/>
            </a:xfrm>
          </p:grpSpPr>
          <p:sp>
            <p:nvSpPr>
              <p:cNvPr id="50" name="Lágrima 49"/>
              <p:cNvSpPr/>
              <p:nvPr/>
            </p:nvSpPr>
            <p:spPr>
              <a:xfrm rot="8029332">
                <a:off x="3956788" y="705953"/>
                <a:ext cx="1902776" cy="1902776"/>
              </a:xfrm>
              <a:prstGeom prst="teardrop">
                <a:avLst>
                  <a:gd name="adj" fmla="val 100863"/>
                </a:avLst>
              </a:prstGeom>
              <a:gradFill>
                <a:gsLst>
                  <a:gs pos="100000">
                    <a:schemeClr val="accent5">
                      <a:lumMod val="40000"/>
                      <a:lumOff val="60000"/>
                    </a:schemeClr>
                  </a:gs>
                  <a:gs pos="11000">
                    <a:schemeClr val="accent1">
                      <a:lumMod val="75000"/>
                    </a:schemeClr>
                  </a:gs>
                </a:gsLst>
                <a:lin ang="5400000" scaled="1"/>
              </a:gradFill>
              <a:ln>
                <a:noFill/>
              </a:ln>
              <a:effectLst>
                <a:outerShdw blurRad="254000" dist="190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1" name="Elipse 50"/>
              <p:cNvSpPr/>
              <p:nvPr/>
            </p:nvSpPr>
            <p:spPr>
              <a:xfrm>
                <a:off x="4087905" y="837070"/>
                <a:ext cx="1640542" cy="1640542"/>
              </a:xfrm>
              <a:prstGeom prst="ellipse">
                <a:avLst/>
              </a:prstGeom>
              <a:solidFill>
                <a:srgbClr val="E7E6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2" name="CaixaDeTexto 51"/>
              <p:cNvSpPr txBox="1"/>
              <p:nvPr/>
            </p:nvSpPr>
            <p:spPr>
              <a:xfrm>
                <a:off x="4527599" y="1161343"/>
                <a:ext cx="925699" cy="10534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48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w Cen MT" panose="020B0602020104020603" pitchFamily="34" charset="0"/>
                  </a:rPr>
                  <a:t>1º</a:t>
                </a:r>
              </a:p>
            </p:txBody>
          </p:sp>
        </p:grpSp>
        <p:cxnSp>
          <p:nvCxnSpPr>
            <p:cNvPr id="53" name="Conector reto 52"/>
            <p:cNvCxnSpPr/>
            <p:nvPr/>
          </p:nvCxnSpPr>
          <p:spPr>
            <a:xfrm>
              <a:off x="3138696" y="4069173"/>
              <a:ext cx="2567400" cy="0"/>
            </a:xfrm>
            <a:prstGeom prst="line">
              <a:avLst/>
            </a:prstGeom>
            <a:ln w="38100">
              <a:solidFill>
                <a:srgbClr val="AFABA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4" name="Agrupar 53"/>
            <p:cNvGrpSpPr/>
            <p:nvPr/>
          </p:nvGrpSpPr>
          <p:grpSpPr>
            <a:xfrm>
              <a:off x="2965203" y="3895680"/>
              <a:ext cx="346986" cy="346986"/>
              <a:chOff x="6918319" y="2081065"/>
              <a:chExt cx="1640542" cy="1640542"/>
            </a:xfrm>
          </p:grpSpPr>
          <p:sp>
            <p:nvSpPr>
              <p:cNvPr id="55" name="Elipse 54"/>
              <p:cNvSpPr/>
              <p:nvPr/>
            </p:nvSpPr>
            <p:spPr>
              <a:xfrm>
                <a:off x="6918319" y="2081065"/>
                <a:ext cx="1640542" cy="1640542"/>
              </a:xfrm>
              <a:prstGeom prst="ellipse">
                <a:avLst/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56" name="Elipse 55"/>
              <p:cNvSpPr/>
              <p:nvPr/>
            </p:nvSpPr>
            <p:spPr>
              <a:xfrm>
                <a:off x="7098351" y="2261097"/>
                <a:ext cx="1280478" cy="1280478"/>
              </a:xfrm>
              <a:prstGeom prst="ellipse">
                <a:avLst/>
              </a:prstGeom>
              <a:solidFill>
                <a:srgbClr val="2F75B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57" name="Agrupar 56"/>
            <p:cNvGrpSpPr/>
            <p:nvPr/>
          </p:nvGrpSpPr>
          <p:grpSpPr>
            <a:xfrm>
              <a:off x="4955621" y="1935814"/>
              <a:ext cx="1500950" cy="1500950"/>
              <a:chOff x="3956788" y="705953"/>
              <a:chExt cx="1902776" cy="1902776"/>
            </a:xfrm>
          </p:grpSpPr>
          <p:sp>
            <p:nvSpPr>
              <p:cNvPr id="58" name="Lágrima 57"/>
              <p:cNvSpPr/>
              <p:nvPr/>
            </p:nvSpPr>
            <p:spPr>
              <a:xfrm rot="8029332">
                <a:off x="3956788" y="705953"/>
                <a:ext cx="1902776" cy="1902776"/>
              </a:xfrm>
              <a:prstGeom prst="teardrop">
                <a:avLst>
                  <a:gd name="adj" fmla="val 100863"/>
                </a:avLst>
              </a:prstGeom>
              <a:gradFill>
                <a:gsLst>
                  <a:gs pos="100000">
                    <a:schemeClr val="accent5">
                      <a:lumMod val="40000"/>
                      <a:lumOff val="60000"/>
                    </a:schemeClr>
                  </a:gs>
                  <a:gs pos="11000">
                    <a:schemeClr val="accent1">
                      <a:lumMod val="75000"/>
                    </a:schemeClr>
                  </a:gs>
                </a:gsLst>
                <a:lin ang="5400000" scaled="1"/>
              </a:gradFill>
              <a:ln>
                <a:noFill/>
              </a:ln>
              <a:effectLst>
                <a:outerShdw blurRad="254000" dist="190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9" name="Elipse 58"/>
              <p:cNvSpPr/>
              <p:nvPr/>
            </p:nvSpPr>
            <p:spPr>
              <a:xfrm>
                <a:off x="4087905" y="837070"/>
                <a:ext cx="1640542" cy="1640542"/>
              </a:xfrm>
              <a:prstGeom prst="ellipse">
                <a:avLst/>
              </a:prstGeom>
              <a:solidFill>
                <a:srgbClr val="E7E6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0" name="CaixaDeTexto 59"/>
              <p:cNvSpPr txBox="1"/>
              <p:nvPr/>
            </p:nvSpPr>
            <p:spPr>
              <a:xfrm>
                <a:off x="4527599" y="1161343"/>
                <a:ext cx="925699" cy="10534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48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w Cen MT" panose="020B0602020104020603" pitchFamily="34" charset="0"/>
                  </a:rPr>
                  <a:t>2º</a:t>
                </a:r>
              </a:p>
            </p:txBody>
          </p:sp>
        </p:grpSp>
        <p:grpSp>
          <p:nvGrpSpPr>
            <p:cNvPr id="61" name="Agrupar 60"/>
            <p:cNvGrpSpPr/>
            <p:nvPr/>
          </p:nvGrpSpPr>
          <p:grpSpPr>
            <a:xfrm>
              <a:off x="7523021" y="1935814"/>
              <a:ext cx="1500950" cy="1500950"/>
              <a:chOff x="3956788" y="705953"/>
              <a:chExt cx="1902776" cy="1902776"/>
            </a:xfrm>
          </p:grpSpPr>
          <p:sp>
            <p:nvSpPr>
              <p:cNvPr id="62" name="Lágrima 61"/>
              <p:cNvSpPr/>
              <p:nvPr/>
            </p:nvSpPr>
            <p:spPr>
              <a:xfrm rot="8029332">
                <a:off x="3956788" y="705953"/>
                <a:ext cx="1902776" cy="1902776"/>
              </a:xfrm>
              <a:prstGeom prst="teardrop">
                <a:avLst>
                  <a:gd name="adj" fmla="val 100863"/>
                </a:avLst>
              </a:prstGeom>
              <a:gradFill>
                <a:gsLst>
                  <a:gs pos="100000">
                    <a:schemeClr val="accent5">
                      <a:lumMod val="40000"/>
                      <a:lumOff val="60000"/>
                    </a:schemeClr>
                  </a:gs>
                  <a:gs pos="11000">
                    <a:schemeClr val="accent1">
                      <a:lumMod val="75000"/>
                    </a:schemeClr>
                  </a:gs>
                </a:gsLst>
                <a:lin ang="5400000" scaled="1"/>
              </a:gradFill>
              <a:ln>
                <a:noFill/>
              </a:ln>
              <a:effectLst>
                <a:outerShdw blurRad="254000" dist="190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3" name="Elipse 62"/>
              <p:cNvSpPr/>
              <p:nvPr/>
            </p:nvSpPr>
            <p:spPr>
              <a:xfrm>
                <a:off x="4087905" y="837070"/>
                <a:ext cx="1640542" cy="1640542"/>
              </a:xfrm>
              <a:prstGeom prst="ellipse">
                <a:avLst/>
              </a:prstGeom>
              <a:solidFill>
                <a:srgbClr val="E7E6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4" name="CaixaDeTexto 63"/>
              <p:cNvSpPr txBox="1"/>
              <p:nvPr/>
            </p:nvSpPr>
            <p:spPr>
              <a:xfrm>
                <a:off x="4527599" y="1161343"/>
                <a:ext cx="925699" cy="10534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48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w Cen MT" panose="020B0602020104020603" pitchFamily="34" charset="0"/>
                  </a:rPr>
                  <a:t>3º</a:t>
                </a:r>
              </a:p>
            </p:txBody>
          </p:sp>
        </p:grpSp>
        <p:cxnSp>
          <p:nvCxnSpPr>
            <p:cNvPr id="65" name="Conector reto 64"/>
            <p:cNvCxnSpPr/>
            <p:nvPr/>
          </p:nvCxnSpPr>
          <p:spPr>
            <a:xfrm>
              <a:off x="5729112" y="4069173"/>
              <a:ext cx="2567400" cy="0"/>
            </a:xfrm>
            <a:prstGeom prst="line">
              <a:avLst/>
            </a:prstGeom>
            <a:ln w="38100">
              <a:solidFill>
                <a:srgbClr val="AFABA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6" name="Agrupar 65"/>
            <p:cNvGrpSpPr/>
            <p:nvPr/>
          </p:nvGrpSpPr>
          <p:grpSpPr>
            <a:xfrm>
              <a:off x="5533547" y="3895680"/>
              <a:ext cx="346986" cy="346986"/>
              <a:chOff x="6918319" y="2081065"/>
              <a:chExt cx="1640542" cy="1640542"/>
            </a:xfrm>
          </p:grpSpPr>
          <p:sp>
            <p:nvSpPr>
              <p:cNvPr id="67" name="Elipse 66"/>
              <p:cNvSpPr/>
              <p:nvPr/>
            </p:nvSpPr>
            <p:spPr>
              <a:xfrm>
                <a:off x="6918319" y="2081065"/>
                <a:ext cx="1640542" cy="1640542"/>
              </a:xfrm>
              <a:prstGeom prst="ellipse">
                <a:avLst/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68" name="Elipse 67"/>
              <p:cNvSpPr/>
              <p:nvPr/>
            </p:nvSpPr>
            <p:spPr>
              <a:xfrm>
                <a:off x="7098351" y="2261097"/>
                <a:ext cx="1280478" cy="1280478"/>
              </a:xfrm>
              <a:prstGeom prst="ellipse">
                <a:avLst/>
              </a:prstGeom>
              <a:solidFill>
                <a:srgbClr val="2F75B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69" name="Agrupar 68"/>
            <p:cNvGrpSpPr/>
            <p:nvPr/>
          </p:nvGrpSpPr>
          <p:grpSpPr>
            <a:xfrm>
              <a:off x="8095969" y="3895680"/>
              <a:ext cx="346986" cy="346986"/>
              <a:chOff x="6918319" y="2081065"/>
              <a:chExt cx="1640542" cy="1640542"/>
            </a:xfrm>
          </p:grpSpPr>
          <p:sp>
            <p:nvSpPr>
              <p:cNvPr id="70" name="Elipse 69"/>
              <p:cNvSpPr/>
              <p:nvPr/>
            </p:nvSpPr>
            <p:spPr>
              <a:xfrm>
                <a:off x="6918319" y="2081065"/>
                <a:ext cx="1640542" cy="1640542"/>
              </a:xfrm>
              <a:prstGeom prst="ellipse">
                <a:avLst/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71" name="Elipse 70"/>
              <p:cNvSpPr/>
              <p:nvPr/>
            </p:nvSpPr>
            <p:spPr>
              <a:xfrm>
                <a:off x="7098351" y="2261097"/>
                <a:ext cx="1280478" cy="1280478"/>
              </a:xfrm>
              <a:prstGeom prst="ellipse">
                <a:avLst/>
              </a:prstGeom>
              <a:solidFill>
                <a:srgbClr val="2F75B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72" name="CaixaDeTexto 71"/>
            <p:cNvSpPr txBox="1"/>
            <p:nvPr/>
          </p:nvSpPr>
          <p:spPr>
            <a:xfrm>
              <a:off x="2220932" y="4340003"/>
              <a:ext cx="183517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>
                  <a:latin typeface="Tw Cen MT" panose="020B0602020104020603" pitchFamily="34" charset="0"/>
                </a:rPr>
                <a:t>Organizar geograficamente o núcleo urbano Nova Marabá. </a:t>
              </a:r>
            </a:p>
          </p:txBody>
        </p:sp>
        <p:sp>
          <p:nvSpPr>
            <p:cNvPr id="73" name="CaixaDeTexto 72"/>
            <p:cNvSpPr txBox="1"/>
            <p:nvPr/>
          </p:nvSpPr>
          <p:spPr>
            <a:xfrm>
              <a:off x="4674840" y="4340003"/>
              <a:ext cx="183517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>
                  <a:latin typeface="Tw Cen MT" panose="020B0602020104020603" pitchFamily="34" charset="0"/>
                </a:rPr>
                <a:t>Facilitar a localização de locais públicos e residenciais. </a:t>
              </a:r>
            </a:p>
          </p:txBody>
        </p:sp>
        <p:sp>
          <p:nvSpPr>
            <p:cNvPr id="74" name="CaixaDeTexto 73"/>
            <p:cNvSpPr txBox="1"/>
            <p:nvPr/>
          </p:nvSpPr>
          <p:spPr>
            <a:xfrm>
              <a:off x="7351875" y="4349999"/>
              <a:ext cx="1835173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>
                  <a:latin typeface="Tw Cen MT" panose="020B0602020104020603" pitchFamily="34" charset="0"/>
                </a:rPr>
                <a:t>Promover a melhoria dos diversos serviços que necessitam de localização. </a:t>
              </a:r>
            </a:p>
          </p:txBody>
        </p:sp>
      </p:grpSp>
      <p:grpSp>
        <p:nvGrpSpPr>
          <p:cNvPr id="25" name="Agrupar 24"/>
          <p:cNvGrpSpPr/>
          <p:nvPr/>
        </p:nvGrpSpPr>
        <p:grpSpPr>
          <a:xfrm>
            <a:off x="-10346656" y="3"/>
            <a:ext cx="12192001" cy="6858000"/>
            <a:chOff x="0" y="0"/>
            <a:chExt cx="12192001" cy="6858000"/>
          </a:xfrm>
        </p:grpSpPr>
        <p:grpSp>
          <p:nvGrpSpPr>
            <p:cNvPr id="26" name="Agrupar 25"/>
            <p:cNvGrpSpPr/>
            <p:nvPr/>
          </p:nvGrpSpPr>
          <p:grpSpPr>
            <a:xfrm>
              <a:off x="0" y="0"/>
              <a:ext cx="12192001" cy="6858000"/>
              <a:chOff x="0" y="0"/>
              <a:chExt cx="12192001" cy="6858000"/>
            </a:xfrm>
          </p:grpSpPr>
          <p:sp>
            <p:nvSpPr>
              <p:cNvPr id="28" name="Retângulo 27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>
                <a:outerShdw blurRad="254000" dist="190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9" name="Forma Livre 28"/>
              <p:cNvSpPr/>
              <p:nvPr/>
            </p:nvSpPr>
            <p:spPr>
              <a:xfrm>
                <a:off x="10420350" y="1657350"/>
                <a:ext cx="1771650" cy="3543300"/>
              </a:xfrm>
              <a:custGeom>
                <a:avLst/>
                <a:gdLst>
                  <a:gd name="connsiteX0" fmla="*/ 2076450 w 2076450"/>
                  <a:gd name="connsiteY0" fmla="*/ 0 h 4152900"/>
                  <a:gd name="connsiteX1" fmla="*/ 2076450 w 2076450"/>
                  <a:gd name="connsiteY1" fmla="*/ 4152900 h 4152900"/>
                  <a:gd name="connsiteX2" fmla="*/ 0 w 2076450"/>
                  <a:gd name="connsiteY2" fmla="*/ 2076450 h 4152900"/>
                  <a:gd name="connsiteX3" fmla="*/ 2076450 w 2076450"/>
                  <a:gd name="connsiteY3" fmla="*/ 0 h 415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6450" h="4152900">
                    <a:moveTo>
                      <a:pt x="2076450" y="0"/>
                    </a:moveTo>
                    <a:lnTo>
                      <a:pt x="2076450" y="4152900"/>
                    </a:lnTo>
                    <a:cubicBezTo>
                      <a:pt x="929658" y="4152900"/>
                      <a:pt x="0" y="3223242"/>
                      <a:pt x="0" y="2076450"/>
                    </a:cubicBezTo>
                    <a:cubicBezTo>
                      <a:pt x="0" y="929658"/>
                      <a:pt x="929658" y="0"/>
                      <a:pt x="2076450" y="0"/>
                    </a:cubicBezTo>
                    <a:close/>
                  </a:path>
                </a:pathLst>
              </a:custGeom>
              <a:solidFill>
                <a:srgbClr val="83C15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0" name="CaixaDeTexto 29"/>
              <p:cNvSpPr txBox="1"/>
              <p:nvPr/>
            </p:nvSpPr>
            <p:spPr>
              <a:xfrm rot="16200000">
                <a:off x="9712880" y="3167389"/>
                <a:ext cx="443502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2800" b="1" dirty="0">
                    <a:solidFill>
                      <a:schemeClr val="bg2"/>
                    </a:solidFill>
                    <a:latin typeface="Tw Cen MT" panose="020B0602020104020603" pitchFamily="34" charset="0"/>
                  </a:rPr>
                  <a:t>APOIO AO PROJETO </a:t>
                </a:r>
              </a:p>
            </p:txBody>
          </p:sp>
        </p:grpSp>
        <p:pic>
          <p:nvPicPr>
            <p:cNvPr id="27" name="Imagem 2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715381" y="3065524"/>
              <a:ext cx="658369" cy="726949"/>
            </a:xfrm>
            <a:prstGeom prst="rect">
              <a:avLst/>
            </a:prstGeom>
          </p:spPr>
        </p:pic>
      </p:grpSp>
      <p:grpSp>
        <p:nvGrpSpPr>
          <p:cNvPr id="31" name="Agrupar 30"/>
          <p:cNvGrpSpPr/>
          <p:nvPr/>
        </p:nvGrpSpPr>
        <p:grpSpPr>
          <a:xfrm>
            <a:off x="-10799043" y="3"/>
            <a:ext cx="12242477" cy="6858000"/>
            <a:chOff x="0" y="0"/>
            <a:chExt cx="12242477" cy="6858000"/>
          </a:xfrm>
        </p:grpSpPr>
        <p:grpSp>
          <p:nvGrpSpPr>
            <p:cNvPr id="32" name="Agrupar 31"/>
            <p:cNvGrpSpPr/>
            <p:nvPr/>
          </p:nvGrpSpPr>
          <p:grpSpPr>
            <a:xfrm>
              <a:off x="0" y="0"/>
              <a:ext cx="12242477" cy="6858000"/>
              <a:chOff x="0" y="0"/>
              <a:chExt cx="12242477" cy="6858000"/>
            </a:xfrm>
          </p:grpSpPr>
          <p:sp>
            <p:nvSpPr>
              <p:cNvPr id="34" name="Retângulo 3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>
                <a:outerShdw blurRad="254000" dist="190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5" name="Forma Livre 34"/>
              <p:cNvSpPr/>
              <p:nvPr/>
            </p:nvSpPr>
            <p:spPr>
              <a:xfrm>
                <a:off x="10420350" y="1657350"/>
                <a:ext cx="1771650" cy="3543300"/>
              </a:xfrm>
              <a:custGeom>
                <a:avLst/>
                <a:gdLst>
                  <a:gd name="connsiteX0" fmla="*/ 2076450 w 2076450"/>
                  <a:gd name="connsiteY0" fmla="*/ 0 h 4152900"/>
                  <a:gd name="connsiteX1" fmla="*/ 2076450 w 2076450"/>
                  <a:gd name="connsiteY1" fmla="*/ 4152900 h 4152900"/>
                  <a:gd name="connsiteX2" fmla="*/ 0 w 2076450"/>
                  <a:gd name="connsiteY2" fmla="*/ 2076450 h 4152900"/>
                  <a:gd name="connsiteX3" fmla="*/ 2076450 w 2076450"/>
                  <a:gd name="connsiteY3" fmla="*/ 0 h 415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6450" h="4152900">
                    <a:moveTo>
                      <a:pt x="2076450" y="0"/>
                    </a:moveTo>
                    <a:lnTo>
                      <a:pt x="2076450" y="4152900"/>
                    </a:lnTo>
                    <a:cubicBezTo>
                      <a:pt x="929658" y="4152900"/>
                      <a:pt x="0" y="3223242"/>
                      <a:pt x="0" y="2076450"/>
                    </a:cubicBezTo>
                    <a:cubicBezTo>
                      <a:pt x="0" y="929658"/>
                      <a:pt x="929658" y="0"/>
                      <a:pt x="2076450" y="0"/>
                    </a:cubicBezTo>
                    <a:close/>
                  </a:path>
                </a:pathLst>
              </a:custGeom>
              <a:solidFill>
                <a:srgbClr val="BB33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6" name="CaixaDeTexto 35"/>
              <p:cNvSpPr txBox="1"/>
              <p:nvPr/>
            </p:nvSpPr>
            <p:spPr>
              <a:xfrm rot="16200000">
                <a:off x="10223862" y="3105834"/>
                <a:ext cx="33909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3600" b="1" dirty="0">
                    <a:solidFill>
                      <a:schemeClr val="bg2"/>
                    </a:solidFill>
                    <a:latin typeface="Tw Cen MT" panose="020B0602020104020603" pitchFamily="34" charset="0"/>
                  </a:rPr>
                  <a:t>JUSTIFICATIVA </a:t>
                </a:r>
              </a:p>
            </p:txBody>
          </p:sp>
        </p:grpSp>
        <p:pic>
          <p:nvPicPr>
            <p:cNvPr id="33" name="Imagem 3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99638" y="3044950"/>
              <a:ext cx="617221" cy="768098"/>
            </a:xfrm>
            <a:prstGeom prst="rect">
              <a:avLst/>
            </a:prstGeom>
          </p:spPr>
        </p:pic>
      </p:grpSp>
      <p:grpSp>
        <p:nvGrpSpPr>
          <p:cNvPr id="37" name="Agrupar 36"/>
          <p:cNvGrpSpPr/>
          <p:nvPr/>
        </p:nvGrpSpPr>
        <p:grpSpPr>
          <a:xfrm>
            <a:off x="-11263627" y="0"/>
            <a:ext cx="12242477" cy="6858000"/>
            <a:chOff x="0" y="0"/>
            <a:chExt cx="12242477" cy="6858000"/>
          </a:xfrm>
        </p:grpSpPr>
        <p:grpSp>
          <p:nvGrpSpPr>
            <p:cNvPr id="38" name="Agrupar 37"/>
            <p:cNvGrpSpPr/>
            <p:nvPr/>
          </p:nvGrpSpPr>
          <p:grpSpPr>
            <a:xfrm>
              <a:off x="0" y="0"/>
              <a:ext cx="12242477" cy="6858000"/>
              <a:chOff x="0" y="0"/>
              <a:chExt cx="12242477" cy="6858000"/>
            </a:xfrm>
          </p:grpSpPr>
          <p:sp>
            <p:nvSpPr>
              <p:cNvPr id="40" name="Retângulo 39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>
                <a:outerShdw blurRad="254000" dist="190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1" name="Forma Livre 40"/>
              <p:cNvSpPr/>
              <p:nvPr/>
            </p:nvSpPr>
            <p:spPr>
              <a:xfrm>
                <a:off x="10420350" y="1657350"/>
                <a:ext cx="1771650" cy="3543300"/>
              </a:xfrm>
              <a:custGeom>
                <a:avLst/>
                <a:gdLst>
                  <a:gd name="connsiteX0" fmla="*/ 2076450 w 2076450"/>
                  <a:gd name="connsiteY0" fmla="*/ 0 h 4152900"/>
                  <a:gd name="connsiteX1" fmla="*/ 2076450 w 2076450"/>
                  <a:gd name="connsiteY1" fmla="*/ 4152900 h 4152900"/>
                  <a:gd name="connsiteX2" fmla="*/ 0 w 2076450"/>
                  <a:gd name="connsiteY2" fmla="*/ 2076450 h 4152900"/>
                  <a:gd name="connsiteX3" fmla="*/ 2076450 w 2076450"/>
                  <a:gd name="connsiteY3" fmla="*/ 0 h 415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6450" h="4152900">
                    <a:moveTo>
                      <a:pt x="2076450" y="0"/>
                    </a:moveTo>
                    <a:lnTo>
                      <a:pt x="2076450" y="4152900"/>
                    </a:lnTo>
                    <a:cubicBezTo>
                      <a:pt x="929658" y="4152900"/>
                      <a:pt x="0" y="3223242"/>
                      <a:pt x="0" y="2076450"/>
                    </a:cubicBezTo>
                    <a:cubicBezTo>
                      <a:pt x="0" y="929658"/>
                      <a:pt x="929658" y="0"/>
                      <a:pt x="2076450" y="0"/>
                    </a:cubicBezTo>
                    <a:close/>
                  </a:path>
                </a:pathLst>
              </a:custGeom>
              <a:solidFill>
                <a:srgbClr val="E36E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2" name="CaixaDeTexto 41"/>
              <p:cNvSpPr txBox="1"/>
              <p:nvPr/>
            </p:nvSpPr>
            <p:spPr>
              <a:xfrm rot="16200000">
                <a:off x="10223862" y="3105834"/>
                <a:ext cx="33909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3600" b="1" dirty="0">
                    <a:solidFill>
                      <a:schemeClr val="bg2"/>
                    </a:solidFill>
                    <a:latin typeface="Tw Cen MT" panose="020B0602020104020603" pitchFamily="34" charset="0"/>
                  </a:rPr>
                  <a:t>METODOLOGIA </a:t>
                </a:r>
              </a:p>
            </p:txBody>
          </p:sp>
        </p:grpSp>
        <p:pic>
          <p:nvPicPr>
            <p:cNvPr id="39" name="Imagem 3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715640" y="3074668"/>
              <a:ext cx="585217" cy="708661"/>
            </a:xfrm>
            <a:prstGeom prst="rect">
              <a:avLst/>
            </a:prstGeom>
          </p:spPr>
        </p:pic>
      </p:grpSp>
      <p:grpSp>
        <p:nvGrpSpPr>
          <p:cNvPr id="43" name="Agrupar 42"/>
          <p:cNvGrpSpPr/>
          <p:nvPr/>
        </p:nvGrpSpPr>
        <p:grpSpPr>
          <a:xfrm>
            <a:off x="-11718103" y="3"/>
            <a:ext cx="12192000" cy="6858000"/>
            <a:chOff x="0" y="0"/>
            <a:chExt cx="12192000" cy="6858000"/>
          </a:xfrm>
        </p:grpSpPr>
        <p:grpSp>
          <p:nvGrpSpPr>
            <p:cNvPr id="44" name="Agrupar 43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sp>
            <p:nvSpPr>
              <p:cNvPr id="46" name="Retângulo 45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>
                <a:outerShdw blurRad="254000" dist="190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Forma Livre 46"/>
              <p:cNvSpPr/>
              <p:nvPr/>
            </p:nvSpPr>
            <p:spPr>
              <a:xfrm>
                <a:off x="10420350" y="1657350"/>
                <a:ext cx="1771650" cy="3543300"/>
              </a:xfrm>
              <a:custGeom>
                <a:avLst/>
                <a:gdLst>
                  <a:gd name="connsiteX0" fmla="*/ 2076450 w 2076450"/>
                  <a:gd name="connsiteY0" fmla="*/ 0 h 4152900"/>
                  <a:gd name="connsiteX1" fmla="*/ 2076450 w 2076450"/>
                  <a:gd name="connsiteY1" fmla="*/ 4152900 h 4152900"/>
                  <a:gd name="connsiteX2" fmla="*/ 0 w 2076450"/>
                  <a:gd name="connsiteY2" fmla="*/ 2076450 h 4152900"/>
                  <a:gd name="connsiteX3" fmla="*/ 2076450 w 2076450"/>
                  <a:gd name="connsiteY3" fmla="*/ 0 h 415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6450" h="4152900">
                    <a:moveTo>
                      <a:pt x="2076450" y="0"/>
                    </a:moveTo>
                    <a:lnTo>
                      <a:pt x="2076450" y="4152900"/>
                    </a:lnTo>
                    <a:cubicBezTo>
                      <a:pt x="929658" y="4152900"/>
                      <a:pt x="0" y="3223242"/>
                      <a:pt x="0" y="2076450"/>
                    </a:cubicBezTo>
                    <a:cubicBezTo>
                      <a:pt x="0" y="929658"/>
                      <a:pt x="929658" y="0"/>
                      <a:pt x="2076450" y="0"/>
                    </a:cubicBezTo>
                    <a:close/>
                  </a:path>
                </a:pathLst>
              </a:custGeom>
              <a:solidFill>
                <a:srgbClr val="00E0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8" name="CaixaDeTexto 47"/>
              <p:cNvSpPr txBox="1"/>
              <p:nvPr/>
            </p:nvSpPr>
            <p:spPr>
              <a:xfrm rot="16200000">
                <a:off x="10223862" y="3167389"/>
                <a:ext cx="33909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2800" b="1" dirty="0">
                    <a:solidFill>
                      <a:schemeClr val="bg2"/>
                    </a:solidFill>
                    <a:latin typeface="Tw Cen MT" panose="020B0602020104020603" pitchFamily="34" charset="0"/>
                  </a:rPr>
                  <a:t>DESENVOLVIMENTO </a:t>
                </a:r>
              </a:p>
            </p:txBody>
          </p:sp>
        </p:grpSp>
        <p:pic>
          <p:nvPicPr>
            <p:cNvPr id="45" name="Imagem 44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67634" y="3074668"/>
              <a:ext cx="681229" cy="708661"/>
            </a:xfrm>
            <a:prstGeom prst="rect">
              <a:avLst/>
            </a:prstGeom>
          </p:spPr>
        </p:pic>
      </p:grpSp>
      <p:sp>
        <p:nvSpPr>
          <p:cNvPr id="3" name="Retângulo 2"/>
          <p:cNvSpPr/>
          <p:nvPr/>
        </p:nvSpPr>
        <p:spPr>
          <a:xfrm>
            <a:off x="1700183" y="418925"/>
            <a:ext cx="85804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 objetivo de maior apoio solicitamos aos Órgãos Federais / Estaduais, Associações e Conselhos, Sindicatos e Cartórios parecer descritivo relatando as dificuldades enfrentadas, devido ao atual modelo de logradouro do Núcleo Nova Marabá.</a:t>
            </a:r>
          </a:p>
        </p:txBody>
      </p:sp>
      <p:pic>
        <p:nvPicPr>
          <p:cNvPr id="75" name="Imagem 7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7599" y="5066016"/>
            <a:ext cx="2462086" cy="522770"/>
          </a:xfrm>
          <a:prstGeom prst="rect">
            <a:avLst/>
          </a:prstGeom>
        </p:spPr>
      </p:pic>
      <p:pic>
        <p:nvPicPr>
          <p:cNvPr id="76" name="Imagem 7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3620" y="2326094"/>
            <a:ext cx="1398302" cy="1833518"/>
          </a:xfrm>
          <a:prstGeom prst="rect">
            <a:avLst/>
          </a:prstGeom>
        </p:spPr>
      </p:pic>
      <p:pic>
        <p:nvPicPr>
          <p:cNvPr id="77" name="Imagem 7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700" y="2317179"/>
            <a:ext cx="1448780" cy="1448780"/>
          </a:xfrm>
          <a:prstGeom prst="rect">
            <a:avLst/>
          </a:prstGeom>
        </p:spPr>
      </p:pic>
      <p:pic>
        <p:nvPicPr>
          <p:cNvPr id="78" name="Imagem 7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943" y="4413001"/>
            <a:ext cx="1329726" cy="1828800"/>
          </a:xfrm>
          <a:prstGeom prst="rect">
            <a:avLst/>
          </a:prstGeom>
        </p:spPr>
      </p:pic>
      <p:pic>
        <p:nvPicPr>
          <p:cNvPr id="79" name="Imagem 7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4776" y="4483484"/>
            <a:ext cx="1451392" cy="1484886"/>
          </a:xfrm>
          <a:prstGeom prst="rect">
            <a:avLst/>
          </a:prstGeom>
        </p:spPr>
      </p:pic>
      <p:pic>
        <p:nvPicPr>
          <p:cNvPr id="80" name="Imagem 7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559" y="2639578"/>
            <a:ext cx="2625834" cy="652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158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0 L 0.72852 -0.00046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419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Agrupar 10"/>
          <p:cNvGrpSpPr/>
          <p:nvPr/>
        </p:nvGrpSpPr>
        <p:grpSpPr>
          <a:xfrm>
            <a:off x="0" y="-3"/>
            <a:ext cx="12242477" cy="6858000"/>
            <a:chOff x="0" y="0"/>
            <a:chExt cx="12242477" cy="6858000"/>
          </a:xfrm>
        </p:grpSpPr>
        <p:sp>
          <p:nvSpPr>
            <p:cNvPr id="4" name="Retângulo 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>
              <a:outerShdw blurRad="254000" dist="1905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Forma Livre 6"/>
            <p:cNvSpPr/>
            <p:nvPr/>
          </p:nvSpPr>
          <p:spPr>
            <a:xfrm>
              <a:off x="10420350" y="1657350"/>
              <a:ext cx="1771650" cy="3543300"/>
            </a:xfrm>
            <a:custGeom>
              <a:avLst/>
              <a:gdLst>
                <a:gd name="connsiteX0" fmla="*/ 2076450 w 2076450"/>
                <a:gd name="connsiteY0" fmla="*/ 0 h 4152900"/>
                <a:gd name="connsiteX1" fmla="*/ 2076450 w 2076450"/>
                <a:gd name="connsiteY1" fmla="*/ 4152900 h 4152900"/>
                <a:gd name="connsiteX2" fmla="*/ 0 w 2076450"/>
                <a:gd name="connsiteY2" fmla="*/ 2076450 h 4152900"/>
                <a:gd name="connsiteX3" fmla="*/ 2076450 w 2076450"/>
                <a:gd name="connsiteY3" fmla="*/ 0 h 415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6450" h="4152900">
                  <a:moveTo>
                    <a:pt x="2076450" y="0"/>
                  </a:moveTo>
                  <a:lnTo>
                    <a:pt x="2076450" y="4152900"/>
                  </a:lnTo>
                  <a:cubicBezTo>
                    <a:pt x="929658" y="4152900"/>
                    <a:pt x="0" y="3223242"/>
                    <a:pt x="0" y="2076450"/>
                  </a:cubicBezTo>
                  <a:cubicBezTo>
                    <a:pt x="0" y="929658"/>
                    <a:pt x="929658" y="0"/>
                    <a:pt x="2076450" y="0"/>
                  </a:cubicBezTo>
                  <a:close/>
                </a:path>
              </a:pathLst>
            </a:custGeom>
            <a:solidFill>
              <a:srgbClr val="F0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CaixaDeTexto 7"/>
            <p:cNvSpPr txBox="1"/>
            <p:nvPr/>
          </p:nvSpPr>
          <p:spPr>
            <a:xfrm rot="16200000">
              <a:off x="10223862" y="3105834"/>
              <a:ext cx="33909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3600" b="1" dirty="0">
                  <a:solidFill>
                    <a:schemeClr val="bg2"/>
                  </a:solidFill>
                  <a:latin typeface="Tw Cen MT" panose="020B0602020104020603" pitchFamily="34" charset="0"/>
                </a:rPr>
                <a:t>INTRODUÇÃO </a:t>
              </a:r>
            </a:p>
          </p:txBody>
        </p:sp>
        <p:pic>
          <p:nvPicPr>
            <p:cNvPr id="10" name="Imagem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9175" y="3110290"/>
              <a:ext cx="787398" cy="637418"/>
            </a:xfrm>
            <a:prstGeom prst="rect">
              <a:avLst/>
            </a:prstGeom>
          </p:spPr>
        </p:pic>
      </p:grpSp>
      <p:grpSp>
        <p:nvGrpSpPr>
          <p:cNvPr id="13" name="Agrupar 12"/>
          <p:cNvGrpSpPr/>
          <p:nvPr/>
        </p:nvGrpSpPr>
        <p:grpSpPr>
          <a:xfrm>
            <a:off x="-503573" y="-9"/>
            <a:ext cx="12242477" cy="6858000"/>
            <a:chOff x="0" y="0"/>
            <a:chExt cx="12242477" cy="6858000"/>
          </a:xfrm>
        </p:grpSpPr>
        <p:grpSp>
          <p:nvGrpSpPr>
            <p:cNvPr id="14" name="Agrupar 13"/>
            <p:cNvGrpSpPr/>
            <p:nvPr/>
          </p:nvGrpSpPr>
          <p:grpSpPr>
            <a:xfrm>
              <a:off x="0" y="0"/>
              <a:ext cx="12242477" cy="6858000"/>
              <a:chOff x="0" y="0"/>
              <a:chExt cx="12242477" cy="6858000"/>
            </a:xfrm>
          </p:grpSpPr>
          <p:sp>
            <p:nvSpPr>
              <p:cNvPr id="16" name="Retângulo 15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>
                <a:outerShdw blurRad="254000" dist="190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" name="Forma Livre 16"/>
              <p:cNvSpPr/>
              <p:nvPr/>
            </p:nvSpPr>
            <p:spPr>
              <a:xfrm>
                <a:off x="10420350" y="1657350"/>
                <a:ext cx="1771650" cy="3543300"/>
              </a:xfrm>
              <a:custGeom>
                <a:avLst/>
                <a:gdLst>
                  <a:gd name="connsiteX0" fmla="*/ 2076450 w 2076450"/>
                  <a:gd name="connsiteY0" fmla="*/ 0 h 4152900"/>
                  <a:gd name="connsiteX1" fmla="*/ 2076450 w 2076450"/>
                  <a:gd name="connsiteY1" fmla="*/ 4152900 h 4152900"/>
                  <a:gd name="connsiteX2" fmla="*/ 0 w 2076450"/>
                  <a:gd name="connsiteY2" fmla="*/ 2076450 h 4152900"/>
                  <a:gd name="connsiteX3" fmla="*/ 2076450 w 2076450"/>
                  <a:gd name="connsiteY3" fmla="*/ 0 h 415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6450" h="4152900">
                    <a:moveTo>
                      <a:pt x="2076450" y="0"/>
                    </a:moveTo>
                    <a:lnTo>
                      <a:pt x="2076450" y="4152900"/>
                    </a:lnTo>
                    <a:cubicBezTo>
                      <a:pt x="929658" y="4152900"/>
                      <a:pt x="0" y="3223242"/>
                      <a:pt x="0" y="2076450"/>
                    </a:cubicBezTo>
                    <a:cubicBezTo>
                      <a:pt x="0" y="929658"/>
                      <a:pt x="929658" y="0"/>
                      <a:pt x="2076450" y="0"/>
                    </a:cubicBezTo>
                    <a:close/>
                  </a:path>
                </a:pathLst>
              </a:custGeom>
              <a:solidFill>
                <a:srgbClr val="EA050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" name="CaixaDeTexto 17"/>
              <p:cNvSpPr txBox="1"/>
              <p:nvPr/>
            </p:nvSpPr>
            <p:spPr>
              <a:xfrm rot="16200000">
                <a:off x="10223862" y="3105834"/>
                <a:ext cx="33909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3600" b="1" dirty="0">
                    <a:solidFill>
                      <a:schemeClr val="bg2"/>
                    </a:solidFill>
                    <a:latin typeface="Tw Cen MT" panose="020B0602020104020603" pitchFamily="34" charset="0"/>
                  </a:rPr>
                  <a:t>HISTÓRICO </a:t>
                </a:r>
              </a:p>
            </p:txBody>
          </p:sp>
        </p:grpSp>
        <p:pic>
          <p:nvPicPr>
            <p:cNvPr id="15" name="Imagem 1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88208" y="3092956"/>
              <a:ext cx="640081" cy="672085"/>
            </a:xfrm>
            <a:prstGeom prst="rect">
              <a:avLst/>
            </a:prstGeom>
          </p:spPr>
        </p:pic>
      </p:grpSp>
      <p:grpSp>
        <p:nvGrpSpPr>
          <p:cNvPr id="19" name="Agrupar 18"/>
          <p:cNvGrpSpPr/>
          <p:nvPr/>
        </p:nvGrpSpPr>
        <p:grpSpPr>
          <a:xfrm>
            <a:off x="-1010172" y="-18"/>
            <a:ext cx="12242477" cy="6858000"/>
            <a:chOff x="0" y="0"/>
            <a:chExt cx="12242477" cy="6858000"/>
          </a:xfrm>
        </p:grpSpPr>
        <p:grpSp>
          <p:nvGrpSpPr>
            <p:cNvPr id="20" name="Agrupar 19"/>
            <p:cNvGrpSpPr/>
            <p:nvPr/>
          </p:nvGrpSpPr>
          <p:grpSpPr>
            <a:xfrm>
              <a:off x="0" y="0"/>
              <a:ext cx="12242477" cy="6858000"/>
              <a:chOff x="0" y="0"/>
              <a:chExt cx="12242477" cy="6858000"/>
            </a:xfrm>
          </p:grpSpPr>
          <p:sp>
            <p:nvSpPr>
              <p:cNvPr id="22" name="Retângulo 21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>
                <a:outerShdw blurRad="254000" dist="190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" name="Forma Livre 22"/>
              <p:cNvSpPr/>
              <p:nvPr/>
            </p:nvSpPr>
            <p:spPr>
              <a:xfrm>
                <a:off x="10420350" y="1657350"/>
                <a:ext cx="1771650" cy="3543300"/>
              </a:xfrm>
              <a:custGeom>
                <a:avLst/>
                <a:gdLst>
                  <a:gd name="connsiteX0" fmla="*/ 2076450 w 2076450"/>
                  <a:gd name="connsiteY0" fmla="*/ 0 h 4152900"/>
                  <a:gd name="connsiteX1" fmla="*/ 2076450 w 2076450"/>
                  <a:gd name="connsiteY1" fmla="*/ 4152900 h 4152900"/>
                  <a:gd name="connsiteX2" fmla="*/ 0 w 2076450"/>
                  <a:gd name="connsiteY2" fmla="*/ 2076450 h 4152900"/>
                  <a:gd name="connsiteX3" fmla="*/ 2076450 w 2076450"/>
                  <a:gd name="connsiteY3" fmla="*/ 0 h 415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6450" h="4152900">
                    <a:moveTo>
                      <a:pt x="2076450" y="0"/>
                    </a:moveTo>
                    <a:lnTo>
                      <a:pt x="2076450" y="4152900"/>
                    </a:lnTo>
                    <a:cubicBezTo>
                      <a:pt x="929658" y="4152900"/>
                      <a:pt x="0" y="3223242"/>
                      <a:pt x="0" y="2076450"/>
                    </a:cubicBezTo>
                    <a:cubicBezTo>
                      <a:pt x="0" y="929658"/>
                      <a:pt x="929658" y="0"/>
                      <a:pt x="2076450" y="0"/>
                    </a:cubicBezTo>
                    <a:close/>
                  </a:path>
                </a:pathLst>
              </a:custGeom>
              <a:solidFill>
                <a:srgbClr val="3769B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" name="CaixaDeTexto 23"/>
              <p:cNvSpPr txBox="1"/>
              <p:nvPr/>
            </p:nvSpPr>
            <p:spPr>
              <a:xfrm rot="16200000">
                <a:off x="10223862" y="3105834"/>
                <a:ext cx="33909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3600" b="1" dirty="0">
                    <a:solidFill>
                      <a:schemeClr val="bg2"/>
                    </a:solidFill>
                    <a:latin typeface="Tw Cen MT" panose="020B0602020104020603" pitchFamily="34" charset="0"/>
                  </a:rPr>
                  <a:t>OBJETIVOS </a:t>
                </a:r>
              </a:p>
            </p:txBody>
          </p:sp>
        </p:grpSp>
        <p:pic>
          <p:nvPicPr>
            <p:cNvPr id="21" name="Imagem 2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701126" y="3063238"/>
              <a:ext cx="585217" cy="731521"/>
            </a:xfrm>
            <a:prstGeom prst="rect">
              <a:avLst/>
            </a:prstGeom>
          </p:spPr>
        </p:pic>
      </p:grpSp>
      <p:grpSp>
        <p:nvGrpSpPr>
          <p:cNvPr id="25" name="Agrupar 24"/>
          <p:cNvGrpSpPr/>
          <p:nvPr/>
        </p:nvGrpSpPr>
        <p:grpSpPr>
          <a:xfrm>
            <a:off x="-1455745" y="3"/>
            <a:ext cx="12192001" cy="6858000"/>
            <a:chOff x="0" y="0"/>
            <a:chExt cx="12192001" cy="6858000"/>
          </a:xfrm>
        </p:grpSpPr>
        <p:grpSp>
          <p:nvGrpSpPr>
            <p:cNvPr id="26" name="Agrupar 25"/>
            <p:cNvGrpSpPr/>
            <p:nvPr/>
          </p:nvGrpSpPr>
          <p:grpSpPr>
            <a:xfrm>
              <a:off x="0" y="0"/>
              <a:ext cx="12192001" cy="6858000"/>
              <a:chOff x="0" y="0"/>
              <a:chExt cx="12192001" cy="6858000"/>
            </a:xfrm>
          </p:grpSpPr>
          <p:sp>
            <p:nvSpPr>
              <p:cNvPr id="28" name="Retângulo 27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>
                <a:outerShdw blurRad="254000" dist="190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9" name="Forma Livre 28"/>
              <p:cNvSpPr/>
              <p:nvPr/>
            </p:nvSpPr>
            <p:spPr>
              <a:xfrm>
                <a:off x="10420350" y="1657350"/>
                <a:ext cx="1771650" cy="3543300"/>
              </a:xfrm>
              <a:custGeom>
                <a:avLst/>
                <a:gdLst>
                  <a:gd name="connsiteX0" fmla="*/ 2076450 w 2076450"/>
                  <a:gd name="connsiteY0" fmla="*/ 0 h 4152900"/>
                  <a:gd name="connsiteX1" fmla="*/ 2076450 w 2076450"/>
                  <a:gd name="connsiteY1" fmla="*/ 4152900 h 4152900"/>
                  <a:gd name="connsiteX2" fmla="*/ 0 w 2076450"/>
                  <a:gd name="connsiteY2" fmla="*/ 2076450 h 4152900"/>
                  <a:gd name="connsiteX3" fmla="*/ 2076450 w 2076450"/>
                  <a:gd name="connsiteY3" fmla="*/ 0 h 415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6450" h="4152900">
                    <a:moveTo>
                      <a:pt x="2076450" y="0"/>
                    </a:moveTo>
                    <a:lnTo>
                      <a:pt x="2076450" y="4152900"/>
                    </a:lnTo>
                    <a:cubicBezTo>
                      <a:pt x="929658" y="4152900"/>
                      <a:pt x="0" y="3223242"/>
                      <a:pt x="0" y="2076450"/>
                    </a:cubicBezTo>
                    <a:cubicBezTo>
                      <a:pt x="0" y="929658"/>
                      <a:pt x="929658" y="0"/>
                      <a:pt x="2076450" y="0"/>
                    </a:cubicBezTo>
                    <a:close/>
                  </a:path>
                </a:pathLst>
              </a:custGeom>
              <a:solidFill>
                <a:srgbClr val="83C15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0" name="CaixaDeTexto 29"/>
              <p:cNvSpPr txBox="1"/>
              <p:nvPr/>
            </p:nvSpPr>
            <p:spPr>
              <a:xfrm rot="16200000">
                <a:off x="9712880" y="3167389"/>
                <a:ext cx="443502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2800" b="1" dirty="0">
                    <a:solidFill>
                      <a:schemeClr val="bg2"/>
                    </a:solidFill>
                    <a:latin typeface="Tw Cen MT" panose="020B0602020104020603" pitchFamily="34" charset="0"/>
                  </a:rPr>
                  <a:t>APOIO AO PROJETO </a:t>
                </a:r>
              </a:p>
            </p:txBody>
          </p:sp>
        </p:grpSp>
        <p:pic>
          <p:nvPicPr>
            <p:cNvPr id="27" name="Imagem 2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715381" y="3065524"/>
              <a:ext cx="658369" cy="726949"/>
            </a:xfrm>
            <a:prstGeom prst="rect">
              <a:avLst/>
            </a:prstGeom>
          </p:spPr>
        </p:pic>
      </p:grpSp>
      <p:grpSp>
        <p:nvGrpSpPr>
          <p:cNvPr id="12" name="Agrupar 11"/>
          <p:cNvGrpSpPr/>
          <p:nvPr/>
        </p:nvGrpSpPr>
        <p:grpSpPr>
          <a:xfrm>
            <a:off x="1700183" y="418925"/>
            <a:ext cx="8580467" cy="5822876"/>
            <a:chOff x="1700183" y="418925"/>
            <a:chExt cx="8580467" cy="5822876"/>
          </a:xfrm>
        </p:grpSpPr>
        <p:sp>
          <p:nvSpPr>
            <p:cNvPr id="51" name="Retângulo 50"/>
            <p:cNvSpPr/>
            <p:nvPr/>
          </p:nvSpPr>
          <p:spPr>
            <a:xfrm>
              <a:off x="1700183" y="418925"/>
              <a:ext cx="8580467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2000" dirty="0">
                  <a:solidFill>
                    <a:schemeClr val="accent6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 objetivo de maior apoio solicitamos aos Órgãos Federais / Estaduais, Associações e Conselhos, Sindicatos e Cartórios parecer descritivo relatando as dificuldades enfrentadas, devido ao atual modelo de logradouro do Núcleo Nova Marabá.</a:t>
              </a:r>
            </a:p>
          </p:txBody>
        </p:sp>
        <p:pic>
          <p:nvPicPr>
            <p:cNvPr id="52" name="Imagem 5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17599" y="5066016"/>
              <a:ext cx="2462086" cy="522770"/>
            </a:xfrm>
            <a:prstGeom prst="rect">
              <a:avLst/>
            </a:prstGeom>
          </p:spPr>
        </p:pic>
        <p:pic>
          <p:nvPicPr>
            <p:cNvPr id="53" name="Imagem 5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13620" y="2326094"/>
              <a:ext cx="1398302" cy="1833518"/>
            </a:xfrm>
            <a:prstGeom prst="rect">
              <a:avLst/>
            </a:prstGeom>
          </p:spPr>
        </p:pic>
        <p:pic>
          <p:nvPicPr>
            <p:cNvPr id="54" name="Imagem 5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16700" y="2317179"/>
              <a:ext cx="1448780" cy="1448780"/>
            </a:xfrm>
            <a:prstGeom prst="rect">
              <a:avLst/>
            </a:prstGeom>
          </p:spPr>
        </p:pic>
        <p:pic>
          <p:nvPicPr>
            <p:cNvPr id="55" name="Imagem 5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9943" y="4413001"/>
              <a:ext cx="1329726" cy="1828800"/>
            </a:xfrm>
            <a:prstGeom prst="rect">
              <a:avLst/>
            </a:prstGeom>
          </p:spPr>
        </p:pic>
        <p:pic>
          <p:nvPicPr>
            <p:cNvPr id="56" name="Imagem 55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4776" y="4483484"/>
              <a:ext cx="1451392" cy="1484886"/>
            </a:xfrm>
            <a:prstGeom prst="rect">
              <a:avLst/>
            </a:prstGeom>
          </p:spPr>
        </p:pic>
        <p:pic>
          <p:nvPicPr>
            <p:cNvPr id="57" name="Imagem 56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73559" y="2639578"/>
              <a:ext cx="2625834" cy="652830"/>
            </a:xfrm>
            <a:prstGeom prst="rect">
              <a:avLst/>
            </a:prstGeom>
          </p:spPr>
        </p:pic>
      </p:grpSp>
      <p:grpSp>
        <p:nvGrpSpPr>
          <p:cNvPr id="31" name="Agrupar 30"/>
          <p:cNvGrpSpPr/>
          <p:nvPr/>
        </p:nvGrpSpPr>
        <p:grpSpPr>
          <a:xfrm>
            <a:off x="-10799043" y="14291"/>
            <a:ext cx="12242477" cy="6858000"/>
            <a:chOff x="0" y="0"/>
            <a:chExt cx="12242477" cy="6858000"/>
          </a:xfrm>
        </p:grpSpPr>
        <p:grpSp>
          <p:nvGrpSpPr>
            <p:cNvPr id="32" name="Agrupar 31"/>
            <p:cNvGrpSpPr/>
            <p:nvPr/>
          </p:nvGrpSpPr>
          <p:grpSpPr>
            <a:xfrm>
              <a:off x="0" y="0"/>
              <a:ext cx="12242477" cy="6858000"/>
              <a:chOff x="0" y="0"/>
              <a:chExt cx="12242477" cy="6858000"/>
            </a:xfrm>
          </p:grpSpPr>
          <p:sp>
            <p:nvSpPr>
              <p:cNvPr id="34" name="Retângulo 3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>
                <a:outerShdw blurRad="254000" dist="190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5" name="Forma Livre 34"/>
              <p:cNvSpPr/>
              <p:nvPr/>
            </p:nvSpPr>
            <p:spPr>
              <a:xfrm>
                <a:off x="10420350" y="1657350"/>
                <a:ext cx="1771650" cy="3543300"/>
              </a:xfrm>
              <a:custGeom>
                <a:avLst/>
                <a:gdLst>
                  <a:gd name="connsiteX0" fmla="*/ 2076450 w 2076450"/>
                  <a:gd name="connsiteY0" fmla="*/ 0 h 4152900"/>
                  <a:gd name="connsiteX1" fmla="*/ 2076450 w 2076450"/>
                  <a:gd name="connsiteY1" fmla="*/ 4152900 h 4152900"/>
                  <a:gd name="connsiteX2" fmla="*/ 0 w 2076450"/>
                  <a:gd name="connsiteY2" fmla="*/ 2076450 h 4152900"/>
                  <a:gd name="connsiteX3" fmla="*/ 2076450 w 2076450"/>
                  <a:gd name="connsiteY3" fmla="*/ 0 h 415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6450" h="4152900">
                    <a:moveTo>
                      <a:pt x="2076450" y="0"/>
                    </a:moveTo>
                    <a:lnTo>
                      <a:pt x="2076450" y="4152900"/>
                    </a:lnTo>
                    <a:cubicBezTo>
                      <a:pt x="929658" y="4152900"/>
                      <a:pt x="0" y="3223242"/>
                      <a:pt x="0" y="2076450"/>
                    </a:cubicBezTo>
                    <a:cubicBezTo>
                      <a:pt x="0" y="929658"/>
                      <a:pt x="929658" y="0"/>
                      <a:pt x="2076450" y="0"/>
                    </a:cubicBezTo>
                    <a:close/>
                  </a:path>
                </a:pathLst>
              </a:custGeom>
              <a:solidFill>
                <a:srgbClr val="BB33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6" name="CaixaDeTexto 35"/>
              <p:cNvSpPr txBox="1"/>
              <p:nvPr/>
            </p:nvSpPr>
            <p:spPr>
              <a:xfrm rot="16200000">
                <a:off x="10223862" y="3105834"/>
                <a:ext cx="33909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3600" b="1" dirty="0">
                    <a:solidFill>
                      <a:schemeClr val="bg2"/>
                    </a:solidFill>
                    <a:latin typeface="Tw Cen MT" panose="020B0602020104020603" pitchFamily="34" charset="0"/>
                  </a:rPr>
                  <a:t>JUSTIFICATIVA </a:t>
                </a:r>
              </a:p>
            </p:txBody>
          </p:sp>
        </p:grpSp>
        <p:pic>
          <p:nvPicPr>
            <p:cNvPr id="33" name="Imagem 32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99638" y="3044950"/>
              <a:ext cx="617221" cy="768098"/>
            </a:xfrm>
            <a:prstGeom prst="rect">
              <a:avLst/>
            </a:prstGeom>
          </p:spPr>
        </p:pic>
      </p:grpSp>
      <p:grpSp>
        <p:nvGrpSpPr>
          <p:cNvPr id="37" name="Agrupar 36"/>
          <p:cNvGrpSpPr/>
          <p:nvPr/>
        </p:nvGrpSpPr>
        <p:grpSpPr>
          <a:xfrm>
            <a:off x="-11263627" y="0"/>
            <a:ext cx="12242477" cy="6858000"/>
            <a:chOff x="0" y="0"/>
            <a:chExt cx="12242477" cy="6858000"/>
          </a:xfrm>
        </p:grpSpPr>
        <p:grpSp>
          <p:nvGrpSpPr>
            <p:cNvPr id="38" name="Agrupar 37"/>
            <p:cNvGrpSpPr/>
            <p:nvPr/>
          </p:nvGrpSpPr>
          <p:grpSpPr>
            <a:xfrm>
              <a:off x="0" y="0"/>
              <a:ext cx="12242477" cy="6858000"/>
              <a:chOff x="0" y="0"/>
              <a:chExt cx="12242477" cy="6858000"/>
            </a:xfrm>
          </p:grpSpPr>
          <p:sp>
            <p:nvSpPr>
              <p:cNvPr id="40" name="Retângulo 39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>
                <a:outerShdw blurRad="254000" dist="190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1" name="Forma Livre 40"/>
              <p:cNvSpPr/>
              <p:nvPr/>
            </p:nvSpPr>
            <p:spPr>
              <a:xfrm>
                <a:off x="10420350" y="1657350"/>
                <a:ext cx="1771650" cy="3543300"/>
              </a:xfrm>
              <a:custGeom>
                <a:avLst/>
                <a:gdLst>
                  <a:gd name="connsiteX0" fmla="*/ 2076450 w 2076450"/>
                  <a:gd name="connsiteY0" fmla="*/ 0 h 4152900"/>
                  <a:gd name="connsiteX1" fmla="*/ 2076450 w 2076450"/>
                  <a:gd name="connsiteY1" fmla="*/ 4152900 h 4152900"/>
                  <a:gd name="connsiteX2" fmla="*/ 0 w 2076450"/>
                  <a:gd name="connsiteY2" fmla="*/ 2076450 h 4152900"/>
                  <a:gd name="connsiteX3" fmla="*/ 2076450 w 2076450"/>
                  <a:gd name="connsiteY3" fmla="*/ 0 h 415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6450" h="4152900">
                    <a:moveTo>
                      <a:pt x="2076450" y="0"/>
                    </a:moveTo>
                    <a:lnTo>
                      <a:pt x="2076450" y="4152900"/>
                    </a:lnTo>
                    <a:cubicBezTo>
                      <a:pt x="929658" y="4152900"/>
                      <a:pt x="0" y="3223242"/>
                      <a:pt x="0" y="2076450"/>
                    </a:cubicBezTo>
                    <a:cubicBezTo>
                      <a:pt x="0" y="929658"/>
                      <a:pt x="929658" y="0"/>
                      <a:pt x="2076450" y="0"/>
                    </a:cubicBezTo>
                    <a:close/>
                  </a:path>
                </a:pathLst>
              </a:custGeom>
              <a:solidFill>
                <a:srgbClr val="E36E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2" name="CaixaDeTexto 41"/>
              <p:cNvSpPr txBox="1"/>
              <p:nvPr/>
            </p:nvSpPr>
            <p:spPr>
              <a:xfrm rot="16200000">
                <a:off x="10223862" y="3105834"/>
                <a:ext cx="33909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3600" b="1" dirty="0">
                    <a:solidFill>
                      <a:schemeClr val="bg2"/>
                    </a:solidFill>
                    <a:latin typeface="Tw Cen MT" panose="020B0602020104020603" pitchFamily="34" charset="0"/>
                  </a:rPr>
                  <a:t>METODOLOGIA </a:t>
                </a:r>
              </a:p>
            </p:txBody>
          </p:sp>
        </p:grpSp>
        <p:pic>
          <p:nvPicPr>
            <p:cNvPr id="39" name="Imagem 38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715640" y="3074668"/>
              <a:ext cx="585217" cy="708661"/>
            </a:xfrm>
            <a:prstGeom prst="rect">
              <a:avLst/>
            </a:prstGeom>
          </p:spPr>
        </p:pic>
      </p:grpSp>
      <p:grpSp>
        <p:nvGrpSpPr>
          <p:cNvPr id="43" name="Agrupar 42"/>
          <p:cNvGrpSpPr/>
          <p:nvPr/>
        </p:nvGrpSpPr>
        <p:grpSpPr>
          <a:xfrm>
            <a:off x="-11718103" y="3"/>
            <a:ext cx="12192000" cy="6858000"/>
            <a:chOff x="0" y="0"/>
            <a:chExt cx="12192000" cy="6858000"/>
          </a:xfrm>
        </p:grpSpPr>
        <p:grpSp>
          <p:nvGrpSpPr>
            <p:cNvPr id="44" name="Agrupar 43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sp>
            <p:nvSpPr>
              <p:cNvPr id="46" name="Retângulo 45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>
                <a:outerShdw blurRad="254000" dist="190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Forma Livre 46"/>
              <p:cNvSpPr/>
              <p:nvPr/>
            </p:nvSpPr>
            <p:spPr>
              <a:xfrm>
                <a:off x="10420350" y="1657350"/>
                <a:ext cx="1771650" cy="3543300"/>
              </a:xfrm>
              <a:custGeom>
                <a:avLst/>
                <a:gdLst>
                  <a:gd name="connsiteX0" fmla="*/ 2076450 w 2076450"/>
                  <a:gd name="connsiteY0" fmla="*/ 0 h 4152900"/>
                  <a:gd name="connsiteX1" fmla="*/ 2076450 w 2076450"/>
                  <a:gd name="connsiteY1" fmla="*/ 4152900 h 4152900"/>
                  <a:gd name="connsiteX2" fmla="*/ 0 w 2076450"/>
                  <a:gd name="connsiteY2" fmla="*/ 2076450 h 4152900"/>
                  <a:gd name="connsiteX3" fmla="*/ 2076450 w 2076450"/>
                  <a:gd name="connsiteY3" fmla="*/ 0 h 415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6450" h="4152900">
                    <a:moveTo>
                      <a:pt x="2076450" y="0"/>
                    </a:moveTo>
                    <a:lnTo>
                      <a:pt x="2076450" y="4152900"/>
                    </a:lnTo>
                    <a:cubicBezTo>
                      <a:pt x="929658" y="4152900"/>
                      <a:pt x="0" y="3223242"/>
                      <a:pt x="0" y="2076450"/>
                    </a:cubicBezTo>
                    <a:cubicBezTo>
                      <a:pt x="0" y="929658"/>
                      <a:pt x="929658" y="0"/>
                      <a:pt x="2076450" y="0"/>
                    </a:cubicBezTo>
                    <a:close/>
                  </a:path>
                </a:pathLst>
              </a:custGeom>
              <a:solidFill>
                <a:srgbClr val="00E0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8" name="CaixaDeTexto 47"/>
              <p:cNvSpPr txBox="1"/>
              <p:nvPr/>
            </p:nvSpPr>
            <p:spPr>
              <a:xfrm rot="16200000">
                <a:off x="10223862" y="3167389"/>
                <a:ext cx="33909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2800" b="1" dirty="0">
                    <a:solidFill>
                      <a:schemeClr val="bg2"/>
                    </a:solidFill>
                    <a:latin typeface="Tw Cen MT" panose="020B0602020104020603" pitchFamily="34" charset="0"/>
                  </a:rPr>
                  <a:t>DESENVOLVIMENTO </a:t>
                </a:r>
              </a:p>
            </p:txBody>
          </p:sp>
        </p:grpSp>
        <p:pic>
          <p:nvPicPr>
            <p:cNvPr id="45" name="Imagem 44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67634" y="3074668"/>
              <a:ext cx="681229" cy="708661"/>
            </a:xfrm>
            <a:prstGeom prst="rect">
              <a:avLst/>
            </a:prstGeom>
          </p:spPr>
        </p:pic>
      </p:grpSp>
      <p:cxnSp>
        <p:nvCxnSpPr>
          <p:cNvPr id="3" name="Conector reto 2"/>
          <p:cNvCxnSpPr/>
          <p:nvPr/>
        </p:nvCxnSpPr>
        <p:spPr>
          <a:xfrm flipH="1">
            <a:off x="3408936" y="773166"/>
            <a:ext cx="751160" cy="370763"/>
          </a:xfrm>
          <a:prstGeom prst="line">
            <a:avLst/>
          </a:prstGeom>
          <a:ln w="19050">
            <a:solidFill>
              <a:srgbClr val="BB33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 reto 85"/>
          <p:cNvCxnSpPr/>
          <p:nvPr/>
        </p:nvCxnSpPr>
        <p:spPr>
          <a:xfrm flipH="1" flipV="1">
            <a:off x="3204151" y="4428306"/>
            <a:ext cx="288655" cy="335146"/>
          </a:xfrm>
          <a:prstGeom prst="line">
            <a:avLst/>
          </a:prstGeom>
          <a:ln w="19050">
            <a:solidFill>
              <a:srgbClr val="BB33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Agrupar 57"/>
          <p:cNvGrpSpPr/>
          <p:nvPr/>
        </p:nvGrpSpPr>
        <p:grpSpPr>
          <a:xfrm rot="5400000" flipV="1">
            <a:off x="1675986" y="590894"/>
            <a:ext cx="1825502" cy="1825502"/>
            <a:chOff x="4633887" y="1211491"/>
            <a:chExt cx="3251200" cy="3251200"/>
          </a:xfrm>
        </p:grpSpPr>
        <p:sp>
          <p:nvSpPr>
            <p:cNvPr id="59" name="Lágrima 58"/>
            <p:cNvSpPr/>
            <p:nvPr/>
          </p:nvSpPr>
          <p:spPr>
            <a:xfrm rot="8020121">
              <a:off x="4633887" y="1211491"/>
              <a:ext cx="3251200" cy="3251200"/>
            </a:xfrm>
            <a:prstGeom prst="teardrop">
              <a:avLst>
                <a:gd name="adj" fmla="val 102845"/>
              </a:avLst>
            </a:prstGeom>
            <a:gradFill>
              <a:gsLst>
                <a:gs pos="73500">
                  <a:srgbClr val="DD80D0"/>
                </a:gs>
                <a:gs pos="25000">
                  <a:srgbClr val="FFCCFF"/>
                </a:gs>
                <a:gs pos="100000">
                  <a:srgbClr val="BB33A0"/>
                </a:gs>
              </a:gsLst>
              <a:path path="circle">
                <a:fillToRect l="50000" t="130000" r="50000" b="-3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0" name="Imagem 59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V="1">
              <a:off x="4731261" y="1310790"/>
              <a:ext cx="3052600" cy="3052600"/>
            </a:xfrm>
            <a:prstGeom prst="rect">
              <a:avLst/>
            </a:prstGeom>
          </p:spPr>
        </p:pic>
      </p:grpSp>
      <p:grpSp>
        <p:nvGrpSpPr>
          <p:cNvPr id="61" name="Agrupar 60"/>
          <p:cNvGrpSpPr/>
          <p:nvPr/>
        </p:nvGrpSpPr>
        <p:grpSpPr>
          <a:xfrm rot="16200000">
            <a:off x="1431011" y="3240994"/>
            <a:ext cx="1825502" cy="1825502"/>
            <a:chOff x="4426184" y="3498831"/>
            <a:chExt cx="3251200" cy="3251200"/>
          </a:xfrm>
        </p:grpSpPr>
        <p:sp>
          <p:nvSpPr>
            <p:cNvPr id="62" name="Lágrima 61"/>
            <p:cNvSpPr/>
            <p:nvPr/>
          </p:nvSpPr>
          <p:spPr>
            <a:xfrm rot="8020121">
              <a:off x="4426184" y="3498831"/>
              <a:ext cx="3251200" cy="3251200"/>
            </a:xfrm>
            <a:prstGeom prst="teardrop">
              <a:avLst>
                <a:gd name="adj" fmla="val 102845"/>
              </a:avLst>
            </a:prstGeom>
            <a:gradFill>
              <a:gsLst>
                <a:gs pos="73500">
                  <a:srgbClr val="DD80D0"/>
                </a:gs>
                <a:gs pos="25000">
                  <a:srgbClr val="FFCCFF"/>
                </a:gs>
                <a:gs pos="100000">
                  <a:srgbClr val="BB33A0"/>
                </a:gs>
              </a:gsLst>
              <a:path path="circle">
                <a:fillToRect l="50000" t="130000" r="50000" b="-3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3" name="Imagem 62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4525667" y="3601330"/>
              <a:ext cx="3046206" cy="3046205"/>
            </a:xfrm>
            <a:prstGeom prst="rect">
              <a:avLst/>
            </a:prstGeom>
          </p:spPr>
        </p:pic>
      </p:grpSp>
      <p:cxnSp>
        <p:nvCxnSpPr>
          <p:cNvPr id="80" name="Conector reto 79"/>
          <p:cNvCxnSpPr/>
          <p:nvPr/>
        </p:nvCxnSpPr>
        <p:spPr>
          <a:xfrm flipH="1">
            <a:off x="5990416" y="3626491"/>
            <a:ext cx="403639" cy="398439"/>
          </a:xfrm>
          <a:prstGeom prst="line">
            <a:avLst/>
          </a:prstGeom>
          <a:ln w="19050">
            <a:solidFill>
              <a:srgbClr val="BB33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4" name="Agrupar 63"/>
          <p:cNvGrpSpPr/>
          <p:nvPr/>
        </p:nvGrpSpPr>
        <p:grpSpPr>
          <a:xfrm rot="5400000" flipH="1">
            <a:off x="6260184" y="2387665"/>
            <a:ext cx="1825502" cy="1825502"/>
            <a:chOff x="1676835" y="3153753"/>
            <a:chExt cx="3251200" cy="3251200"/>
          </a:xfrm>
        </p:grpSpPr>
        <p:sp>
          <p:nvSpPr>
            <p:cNvPr id="65" name="Lágrima 64"/>
            <p:cNvSpPr/>
            <p:nvPr/>
          </p:nvSpPr>
          <p:spPr>
            <a:xfrm rot="8020121">
              <a:off x="1676835" y="3153753"/>
              <a:ext cx="3251200" cy="3251200"/>
            </a:xfrm>
            <a:prstGeom prst="teardrop">
              <a:avLst>
                <a:gd name="adj" fmla="val 102845"/>
              </a:avLst>
            </a:prstGeom>
            <a:gradFill>
              <a:gsLst>
                <a:gs pos="73500">
                  <a:srgbClr val="DD80D0"/>
                </a:gs>
                <a:gs pos="25000">
                  <a:srgbClr val="FFCCFF"/>
                </a:gs>
                <a:gs pos="100000">
                  <a:srgbClr val="BB33A0"/>
                </a:gs>
              </a:gsLst>
              <a:path path="circle">
                <a:fillToRect l="50000" t="130000" r="50000" b="-3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6" name="Imagem 65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768462" y="3257554"/>
              <a:ext cx="3067947" cy="3043597"/>
            </a:xfrm>
            <a:prstGeom prst="rect">
              <a:avLst/>
            </a:prstGeom>
          </p:spPr>
        </p:pic>
      </p:grpSp>
      <p:grpSp>
        <p:nvGrpSpPr>
          <p:cNvPr id="67" name="Agrupar 66"/>
          <p:cNvGrpSpPr/>
          <p:nvPr/>
        </p:nvGrpSpPr>
        <p:grpSpPr>
          <a:xfrm>
            <a:off x="3956747" y="1428749"/>
            <a:ext cx="782938" cy="6256661"/>
            <a:chOff x="4014846" y="1551539"/>
            <a:chExt cx="782938" cy="6133871"/>
          </a:xfrm>
        </p:grpSpPr>
        <p:sp>
          <p:nvSpPr>
            <p:cNvPr id="68" name="Colchete Esquerdo 67"/>
            <p:cNvSpPr/>
            <p:nvPr/>
          </p:nvSpPr>
          <p:spPr>
            <a:xfrm flipH="1">
              <a:off x="4095283" y="1657331"/>
              <a:ext cx="702501" cy="6028079"/>
            </a:xfrm>
            <a:prstGeom prst="leftBracket">
              <a:avLst>
                <a:gd name="adj" fmla="val 103175"/>
              </a:avLst>
            </a:prstGeom>
            <a:ln w="76200">
              <a:solidFill>
                <a:srgbClr val="BB33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9" name="Elipse 68"/>
            <p:cNvSpPr/>
            <p:nvPr/>
          </p:nvSpPr>
          <p:spPr>
            <a:xfrm>
              <a:off x="4014846" y="1551539"/>
              <a:ext cx="209420" cy="209420"/>
            </a:xfrm>
            <a:prstGeom prst="ellipse">
              <a:avLst/>
            </a:prstGeom>
            <a:solidFill>
              <a:srgbClr val="BB33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70" name="Agrupar 69"/>
          <p:cNvGrpSpPr/>
          <p:nvPr/>
        </p:nvGrpSpPr>
        <p:grpSpPr>
          <a:xfrm>
            <a:off x="4964878" y="3167128"/>
            <a:ext cx="829344" cy="4856421"/>
            <a:chOff x="5007737" y="3167128"/>
            <a:chExt cx="829344" cy="4856421"/>
          </a:xfrm>
        </p:grpSpPr>
        <p:sp>
          <p:nvSpPr>
            <p:cNvPr id="71" name="Colchete Esquerdo 70"/>
            <p:cNvSpPr/>
            <p:nvPr/>
          </p:nvSpPr>
          <p:spPr>
            <a:xfrm>
              <a:off x="5007737" y="3271838"/>
              <a:ext cx="702501" cy="4751711"/>
            </a:xfrm>
            <a:prstGeom prst="leftBracket">
              <a:avLst>
                <a:gd name="adj" fmla="val 103175"/>
              </a:avLst>
            </a:prstGeom>
            <a:ln w="76200">
              <a:solidFill>
                <a:srgbClr val="BB33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2" name="Elipse 71"/>
            <p:cNvSpPr/>
            <p:nvPr/>
          </p:nvSpPr>
          <p:spPr>
            <a:xfrm>
              <a:off x="5627661" y="3167128"/>
              <a:ext cx="209420" cy="209420"/>
            </a:xfrm>
            <a:prstGeom prst="ellipse">
              <a:avLst/>
            </a:prstGeom>
            <a:solidFill>
              <a:srgbClr val="BB33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73" name="Agrupar 72"/>
          <p:cNvGrpSpPr/>
          <p:nvPr/>
        </p:nvGrpSpPr>
        <p:grpSpPr>
          <a:xfrm>
            <a:off x="3743644" y="4000500"/>
            <a:ext cx="772657" cy="4907756"/>
            <a:chOff x="3786503" y="4395118"/>
            <a:chExt cx="772657" cy="4513138"/>
          </a:xfrm>
        </p:grpSpPr>
        <p:sp>
          <p:nvSpPr>
            <p:cNvPr id="74" name="Colchete Esquerdo 73"/>
            <p:cNvSpPr/>
            <p:nvPr/>
          </p:nvSpPr>
          <p:spPr>
            <a:xfrm flipH="1">
              <a:off x="3856659" y="4499828"/>
              <a:ext cx="702501" cy="4408428"/>
            </a:xfrm>
            <a:prstGeom prst="leftBracket">
              <a:avLst>
                <a:gd name="adj" fmla="val 103175"/>
              </a:avLst>
            </a:prstGeom>
            <a:ln w="76200">
              <a:solidFill>
                <a:srgbClr val="BB33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5" name="Elipse 74"/>
            <p:cNvSpPr/>
            <p:nvPr/>
          </p:nvSpPr>
          <p:spPr>
            <a:xfrm>
              <a:off x="3786503" y="4395118"/>
              <a:ext cx="209420" cy="209420"/>
            </a:xfrm>
            <a:prstGeom prst="ellipse">
              <a:avLst/>
            </a:prstGeom>
            <a:solidFill>
              <a:srgbClr val="BB33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cxnSp>
        <p:nvCxnSpPr>
          <p:cNvPr id="76" name="Conector reto 75"/>
          <p:cNvCxnSpPr/>
          <p:nvPr/>
        </p:nvCxnSpPr>
        <p:spPr>
          <a:xfrm flipH="1" flipV="1">
            <a:off x="4158041" y="777280"/>
            <a:ext cx="1512513" cy="4427"/>
          </a:xfrm>
          <a:prstGeom prst="line">
            <a:avLst/>
          </a:prstGeom>
          <a:ln w="19050">
            <a:solidFill>
              <a:srgbClr val="BB33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CaixaDeTexto 77"/>
          <p:cNvSpPr txBox="1"/>
          <p:nvPr/>
        </p:nvSpPr>
        <p:spPr>
          <a:xfrm>
            <a:off x="5698971" y="177788"/>
            <a:ext cx="417000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solidFill>
                  <a:srgbClr val="660033"/>
                </a:solidFill>
                <a:latin typeface="Tw Cen MT" panose="020B0602020104020603" pitchFamily="34" charset="0"/>
              </a:rPr>
              <a:t>Modelo de cidade organizada em inspiração à organismos vegetais, como é o caso do núcleo Nova Marabá, sempre foi criticado por limitar muito o convívio entre as pessoas. </a:t>
            </a:r>
          </a:p>
        </p:txBody>
      </p:sp>
      <p:sp>
        <p:nvSpPr>
          <p:cNvPr id="79" name="CaixaDeTexto 78"/>
          <p:cNvSpPr txBox="1"/>
          <p:nvPr/>
        </p:nvSpPr>
        <p:spPr>
          <a:xfrm>
            <a:off x="5498674" y="4912497"/>
            <a:ext cx="34622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solidFill>
                  <a:srgbClr val="660033"/>
                </a:solidFill>
                <a:latin typeface="Tw Cen MT" panose="020B0602020104020603" pitchFamily="34" charset="0"/>
              </a:rPr>
              <a:t>Inicialmente, o novo núcleo não cumpriu com o objetivo de realocar a população </a:t>
            </a:r>
            <a:r>
              <a:rPr lang="pt-BR" dirty="0" err="1">
                <a:solidFill>
                  <a:srgbClr val="660033"/>
                </a:solidFill>
                <a:latin typeface="Tw Cen MT" panose="020B0602020104020603" pitchFamily="34" charset="0"/>
              </a:rPr>
              <a:t>marabaense</a:t>
            </a:r>
            <a:r>
              <a:rPr lang="pt-BR" dirty="0">
                <a:solidFill>
                  <a:srgbClr val="660033"/>
                </a:solidFill>
                <a:latin typeface="Tw Cen MT" panose="020B0602020104020603" pitchFamily="34" charset="0"/>
              </a:rPr>
              <a:t>.</a:t>
            </a:r>
          </a:p>
        </p:txBody>
      </p:sp>
      <p:cxnSp>
        <p:nvCxnSpPr>
          <p:cNvPr id="82" name="Conector reto 81"/>
          <p:cNvCxnSpPr/>
          <p:nvPr/>
        </p:nvCxnSpPr>
        <p:spPr>
          <a:xfrm flipH="1">
            <a:off x="5992566" y="4017167"/>
            <a:ext cx="2613" cy="924476"/>
          </a:xfrm>
          <a:prstGeom prst="line">
            <a:avLst/>
          </a:prstGeom>
          <a:ln w="19050">
            <a:solidFill>
              <a:srgbClr val="BB33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CaixaDeTexto 84"/>
          <p:cNvSpPr txBox="1"/>
          <p:nvPr/>
        </p:nvSpPr>
        <p:spPr>
          <a:xfrm>
            <a:off x="1392957" y="5499915"/>
            <a:ext cx="28992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solidFill>
                  <a:srgbClr val="660033"/>
                </a:solidFill>
                <a:latin typeface="Tw Cen MT" panose="020B0602020104020603" pitchFamily="34" charset="0"/>
              </a:rPr>
              <a:t>Com o acelerado crescimento populacional do município surgiram outros núcleos.</a:t>
            </a:r>
          </a:p>
        </p:txBody>
      </p:sp>
      <p:cxnSp>
        <p:nvCxnSpPr>
          <p:cNvPr id="88" name="Conector reto 87"/>
          <p:cNvCxnSpPr/>
          <p:nvPr/>
        </p:nvCxnSpPr>
        <p:spPr>
          <a:xfrm flipH="1" flipV="1">
            <a:off x="3496680" y="4758688"/>
            <a:ext cx="2955" cy="774392"/>
          </a:xfrm>
          <a:prstGeom prst="line">
            <a:avLst/>
          </a:prstGeom>
          <a:ln w="19050">
            <a:solidFill>
              <a:srgbClr val="BB33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8625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0.00278 L 0.73255 0.00023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628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8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3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1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3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/>
      <p:bldP spid="79" grpId="0"/>
      <p:bldP spid="8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Agrupar 10"/>
          <p:cNvGrpSpPr/>
          <p:nvPr/>
        </p:nvGrpSpPr>
        <p:grpSpPr>
          <a:xfrm>
            <a:off x="0" y="-3"/>
            <a:ext cx="12242477" cy="6858000"/>
            <a:chOff x="0" y="0"/>
            <a:chExt cx="12242477" cy="6858000"/>
          </a:xfrm>
        </p:grpSpPr>
        <p:sp>
          <p:nvSpPr>
            <p:cNvPr id="4" name="Retângulo 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>
              <a:outerShdw blurRad="254000" dist="1905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Forma Livre 6"/>
            <p:cNvSpPr/>
            <p:nvPr/>
          </p:nvSpPr>
          <p:spPr>
            <a:xfrm>
              <a:off x="10420350" y="1657350"/>
              <a:ext cx="1771650" cy="3543300"/>
            </a:xfrm>
            <a:custGeom>
              <a:avLst/>
              <a:gdLst>
                <a:gd name="connsiteX0" fmla="*/ 2076450 w 2076450"/>
                <a:gd name="connsiteY0" fmla="*/ 0 h 4152900"/>
                <a:gd name="connsiteX1" fmla="*/ 2076450 w 2076450"/>
                <a:gd name="connsiteY1" fmla="*/ 4152900 h 4152900"/>
                <a:gd name="connsiteX2" fmla="*/ 0 w 2076450"/>
                <a:gd name="connsiteY2" fmla="*/ 2076450 h 4152900"/>
                <a:gd name="connsiteX3" fmla="*/ 2076450 w 2076450"/>
                <a:gd name="connsiteY3" fmla="*/ 0 h 415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6450" h="4152900">
                  <a:moveTo>
                    <a:pt x="2076450" y="0"/>
                  </a:moveTo>
                  <a:lnTo>
                    <a:pt x="2076450" y="4152900"/>
                  </a:lnTo>
                  <a:cubicBezTo>
                    <a:pt x="929658" y="4152900"/>
                    <a:pt x="0" y="3223242"/>
                    <a:pt x="0" y="2076450"/>
                  </a:cubicBezTo>
                  <a:cubicBezTo>
                    <a:pt x="0" y="929658"/>
                    <a:pt x="929658" y="0"/>
                    <a:pt x="2076450" y="0"/>
                  </a:cubicBezTo>
                  <a:close/>
                </a:path>
              </a:pathLst>
            </a:custGeom>
            <a:solidFill>
              <a:srgbClr val="F0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CaixaDeTexto 7"/>
            <p:cNvSpPr txBox="1"/>
            <p:nvPr/>
          </p:nvSpPr>
          <p:spPr>
            <a:xfrm rot="16200000">
              <a:off x="10223862" y="3105834"/>
              <a:ext cx="33909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3600" b="1" dirty="0">
                  <a:solidFill>
                    <a:schemeClr val="bg2"/>
                  </a:solidFill>
                  <a:latin typeface="Tw Cen MT" panose="020B0602020104020603" pitchFamily="34" charset="0"/>
                </a:rPr>
                <a:t>INTRODUÇÃO </a:t>
              </a:r>
            </a:p>
          </p:txBody>
        </p:sp>
        <p:pic>
          <p:nvPicPr>
            <p:cNvPr id="10" name="Imagem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9175" y="3110290"/>
              <a:ext cx="787398" cy="637418"/>
            </a:xfrm>
            <a:prstGeom prst="rect">
              <a:avLst/>
            </a:prstGeom>
          </p:spPr>
        </p:pic>
      </p:grpSp>
      <p:grpSp>
        <p:nvGrpSpPr>
          <p:cNvPr id="13" name="Agrupar 12"/>
          <p:cNvGrpSpPr/>
          <p:nvPr/>
        </p:nvGrpSpPr>
        <p:grpSpPr>
          <a:xfrm>
            <a:off x="-503573" y="-9"/>
            <a:ext cx="12242477" cy="6858000"/>
            <a:chOff x="0" y="0"/>
            <a:chExt cx="12242477" cy="6858000"/>
          </a:xfrm>
        </p:grpSpPr>
        <p:grpSp>
          <p:nvGrpSpPr>
            <p:cNvPr id="14" name="Agrupar 13"/>
            <p:cNvGrpSpPr/>
            <p:nvPr/>
          </p:nvGrpSpPr>
          <p:grpSpPr>
            <a:xfrm>
              <a:off x="0" y="0"/>
              <a:ext cx="12242477" cy="6858000"/>
              <a:chOff x="0" y="0"/>
              <a:chExt cx="12242477" cy="6858000"/>
            </a:xfrm>
          </p:grpSpPr>
          <p:sp>
            <p:nvSpPr>
              <p:cNvPr id="16" name="Retângulo 15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>
                <a:outerShdw blurRad="254000" dist="190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" name="Forma Livre 16"/>
              <p:cNvSpPr/>
              <p:nvPr/>
            </p:nvSpPr>
            <p:spPr>
              <a:xfrm>
                <a:off x="10420350" y="1657350"/>
                <a:ext cx="1771650" cy="3543300"/>
              </a:xfrm>
              <a:custGeom>
                <a:avLst/>
                <a:gdLst>
                  <a:gd name="connsiteX0" fmla="*/ 2076450 w 2076450"/>
                  <a:gd name="connsiteY0" fmla="*/ 0 h 4152900"/>
                  <a:gd name="connsiteX1" fmla="*/ 2076450 w 2076450"/>
                  <a:gd name="connsiteY1" fmla="*/ 4152900 h 4152900"/>
                  <a:gd name="connsiteX2" fmla="*/ 0 w 2076450"/>
                  <a:gd name="connsiteY2" fmla="*/ 2076450 h 4152900"/>
                  <a:gd name="connsiteX3" fmla="*/ 2076450 w 2076450"/>
                  <a:gd name="connsiteY3" fmla="*/ 0 h 415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6450" h="4152900">
                    <a:moveTo>
                      <a:pt x="2076450" y="0"/>
                    </a:moveTo>
                    <a:lnTo>
                      <a:pt x="2076450" y="4152900"/>
                    </a:lnTo>
                    <a:cubicBezTo>
                      <a:pt x="929658" y="4152900"/>
                      <a:pt x="0" y="3223242"/>
                      <a:pt x="0" y="2076450"/>
                    </a:cubicBezTo>
                    <a:cubicBezTo>
                      <a:pt x="0" y="929658"/>
                      <a:pt x="929658" y="0"/>
                      <a:pt x="2076450" y="0"/>
                    </a:cubicBezTo>
                    <a:close/>
                  </a:path>
                </a:pathLst>
              </a:custGeom>
              <a:solidFill>
                <a:srgbClr val="EA050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" name="CaixaDeTexto 17"/>
              <p:cNvSpPr txBox="1"/>
              <p:nvPr/>
            </p:nvSpPr>
            <p:spPr>
              <a:xfrm rot="16200000">
                <a:off x="10223862" y="3105834"/>
                <a:ext cx="33909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3600" b="1" dirty="0">
                    <a:solidFill>
                      <a:schemeClr val="bg2"/>
                    </a:solidFill>
                    <a:latin typeface="Tw Cen MT" panose="020B0602020104020603" pitchFamily="34" charset="0"/>
                  </a:rPr>
                  <a:t>HISTÓRICO </a:t>
                </a:r>
              </a:p>
            </p:txBody>
          </p:sp>
        </p:grpSp>
        <p:pic>
          <p:nvPicPr>
            <p:cNvPr id="15" name="Imagem 1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88208" y="3092956"/>
              <a:ext cx="640081" cy="672085"/>
            </a:xfrm>
            <a:prstGeom prst="rect">
              <a:avLst/>
            </a:prstGeom>
          </p:spPr>
        </p:pic>
      </p:grpSp>
      <p:grpSp>
        <p:nvGrpSpPr>
          <p:cNvPr id="19" name="Agrupar 18"/>
          <p:cNvGrpSpPr/>
          <p:nvPr/>
        </p:nvGrpSpPr>
        <p:grpSpPr>
          <a:xfrm>
            <a:off x="-1010172" y="-18"/>
            <a:ext cx="12242477" cy="6858000"/>
            <a:chOff x="0" y="0"/>
            <a:chExt cx="12242477" cy="6858000"/>
          </a:xfrm>
        </p:grpSpPr>
        <p:grpSp>
          <p:nvGrpSpPr>
            <p:cNvPr id="20" name="Agrupar 19"/>
            <p:cNvGrpSpPr/>
            <p:nvPr/>
          </p:nvGrpSpPr>
          <p:grpSpPr>
            <a:xfrm>
              <a:off x="0" y="0"/>
              <a:ext cx="12242477" cy="6858000"/>
              <a:chOff x="0" y="0"/>
              <a:chExt cx="12242477" cy="6858000"/>
            </a:xfrm>
          </p:grpSpPr>
          <p:sp>
            <p:nvSpPr>
              <p:cNvPr id="22" name="Retângulo 21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>
                <a:outerShdw blurRad="254000" dist="190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" name="Forma Livre 22"/>
              <p:cNvSpPr/>
              <p:nvPr/>
            </p:nvSpPr>
            <p:spPr>
              <a:xfrm>
                <a:off x="10420350" y="1657350"/>
                <a:ext cx="1771650" cy="3543300"/>
              </a:xfrm>
              <a:custGeom>
                <a:avLst/>
                <a:gdLst>
                  <a:gd name="connsiteX0" fmla="*/ 2076450 w 2076450"/>
                  <a:gd name="connsiteY0" fmla="*/ 0 h 4152900"/>
                  <a:gd name="connsiteX1" fmla="*/ 2076450 w 2076450"/>
                  <a:gd name="connsiteY1" fmla="*/ 4152900 h 4152900"/>
                  <a:gd name="connsiteX2" fmla="*/ 0 w 2076450"/>
                  <a:gd name="connsiteY2" fmla="*/ 2076450 h 4152900"/>
                  <a:gd name="connsiteX3" fmla="*/ 2076450 w 2076450"/>
                  <a:gd name="connsiteY3" fmla="*/ 0 h 415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6450" h="4152900">
                    <a:moveTo>
                      <a:pt x="2076450" y="0"/>
                    </a:moveTo>
                    <a:lnTo>
                      <a:pt x="2076450" y="4152900"/>
                    </a:lnTo>
                    <a:cubicBezTo>
                      <a:pt x="929658" y="4152900"/>
                      <a:pt x="0" y="3223242"/>
                      <a:pt x="0" y="2076450"/>
                    </a:cubicBezTo>
                    <a:cubicBezTo>
                      <a:pt x="0" y="929658"/>
                      <a:pt x="929658" y="0"/>
                      <a:pt x="2076450" y="0"/>
                    </a:cubicBezTo>
                    <a:close/>
                  </a:path>
                </a:pathLst>
              </a:custGeom>
              <a:solidFill>
                <a:srgbClr val="3769B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" name="CaixaDeTexto 23"/>
              <p:cNvSpPr txBox="1"/>
              <p:nvPr/>
            </p:nvSpPr>
            <p:spPr>
              <a:xfrm rot="16200000">
                <a:off x="10223862" y="3105834"/>
                <a:ext cx="33909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3600" b="1" dirty="0">
                    <a:solidFill>
                      <a:schemeClr val="bg2"/>
                    </a:solidFill>
                    <a:latin typeface="Tw Cen MT" panose="020B0602020104020603" pitchFamily="34" charset="0"/>
                  </a:rPr>
                  <a:t>OBJETIVOS </a:t>
                </a:r>
              </a:p>
            </p:txBody>
          </p:sp>
        </p:grpSp>
        <p:pic>
          <p:nvPicPr>
            <p:cNvPr id="21" name="Imagem 2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701126" y="3063238"/>
              <a:ext cx="585217" cy="731521"/>
            </a:xfrm>
            <a:prstGeom prst="rect">
              <a:avLst/>
            </a:prstGeom>
          </p:spPr>
        </p:pic>
      </p:grpSp>
      <p:grpSp>
        <p:nvGrpSpPr>
          <p:cNvPr id="25" name="Agrupar 24"/>
          <p:cNvGrpSpPr/>
          <p:nvPr/>
        </p:nvGrpSpPr>
        <p:grpSpPr>
          <a:xfrm>
            <a:off x="-1455745" y="3"/>
            <a:ext cx="12192001" cy="6858000"/>
            <a:chOff x="0" y="0"/>
            <a:chExt cx="12192001" cy="6858000"/>
          </a:xfrm>
        </p:grpSpPr>
        <p:grpSp>
          <p:nvGrpSpPr>
            <p:cNvPr id="26" name="Agrupar 25"/>
            <p:cNvGrpSpPr/>
            <p:nvPr/>
          </p:nvGrpSpPr>
          <p:grpSpPr>
            <a:xfrm>
              <a:off x="0" y="0"/>
              <a:ext cx="12192001" cy="6858000"/>
              <a:chOff x="0" y="0"/>
              <a:chExt cx="12192001" cy="6858000"/>
            </a:xfrm>
          </p:grpSpPr>
          <p:sp>
            <p:nvSpPr>
              <p:cNvPr id="28" name="Retângulo 27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>
                <a:outerShdw blurRad="254000" dist="190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9" name="Forma Livre 28"/>
              <p:cNvSpPr/>
              <p:nvPr/>
            </p:nvSpPr>
            <p:spPr>
              <a:xfrm>
                <a:off x="10420350" y="1657350"/>
                <a:ext cx="1771650" cy="3543300"/>
              </a:xfrm>
              <a:custGeom>
                <a:avLst/>
                <a:gdLst>
                  <a:gd name="connsiteX0" fmla="*/ 2076450 w 2076450"/>
                  <a:gd name="connsiteY0" fmla="*/ 0 h 4152900"/>
                  <a:gd name="connsiteX1" fmla="*/ 2076450 w 2076450"/>
                  <a:gd name="connsiteY1" fmla="*/ 4152900 h 4152900"/>
                  <a:gd name="connsiteX2" fmla="*/ 0 w 2076450"/>
                  <a:gd name="connsiteY2" fmla="*/ 2076450 h 4152900"/>
                  <a:gd name="connsiteX3" fmla="*/ 2076450 w 2076450"/>
                  <a:gd name="connsiteY3" fmla="*/ 0 h 415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6450" h="4152900">
                    <a:moveTo>
                      <a:pt x="2076450" y="0"/>
                    </a:moveTo>
                    <a:lnTo>
                      <a:pt x="2076450" y="4152900"/>
                    </a:lnTo>
                    <a:cubicBezTo>
                      <a:pt x="929658" y="4152900"/>
                      <a:pt x="0" y="3223242"/>
                      <a:pt x="0" y="2076450"/>
                    </a:cubicBezTo>
                    <a:cubicBezTo>
                      <a:pt x="0" y="929658"/>
                      <a:pt x="929658" y="0"/>
                      <a:pt x="2076450" y="0"/>
                    </a:cubicBezTo>
                    <a:close/>
                  </a:path>
                </a:pathLst>
              </a:custGeom>
              <a:solidFill>
                <a:srgbClr val="83C15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0" name="CaixaDeTexto 29"/>
              <p:cNvSpPr txBox="1"/>
              <p:nvPr/>
            </p:nvSpPr>
            <p:spPr>
              <a:xfrm rot="16200000">
                <a:off x="9712880" y="3167389"/>
                <a:ext cx="443502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2800" b="1" dirty="0">
                    <a:solidFill>
                      <a:schemeClr val="bg2"/>
                    </a:solidFill>
                    <a:latin typeface="Tw Cen MT" panose="020B0602020104020603" pitchFamily="34" charset="0"/>
                  </a:rPr>
                  <a:t>APOIO AO PROJETO </a:t>
                </a:r>
              </a:p>
            </p:txBody>
          </p:sp>
        </p:grpSp>
        <p:pic>
          <p:nvPicPr>
            <p:cNvPr id="27" name="Imagem 2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715381" y="3065524"/>
              <a:ext cx="658369" cy="726949"/>
            </a:xfrm>
            <a:prstGeom prst="rect">
              <a:avLst/>
            </a:prstGeom>
          </p:spPr>
        </p:pic>
      </p:grpSp>
      <p:grpSp>
        <p:nvGrpSpPr>
          <p:cNvPr id="31" name="Agrupar 30"/>
          <p:cNvGrpSpPr/>
          <p:nvPr/>
        </p:nvGrpSpPr>
        <p:grpSpPr>
          <a:xfrm>
            <a:off x="-1866393" y="0"/>
            <a:ext cx="12242477" cy="6858000"/>
            <a:chOff x="0" y="0"/>
            <a:chExt cx="12242477" cy="6858000"/>
          </a:xfrm>
        </p:grpSpPr>
        <p:grpSp>
          <p:nvGrpSpPr>
            <p:cNvPr id="32" name="Agrupar 31"/>
            <p:cNvGrpSpPr/>
            <p:nvPr/>
          </p:nvGrpSpPr>
          <p:grpSpPr>
            <a:xfrm>
              <a:off x="0" y="0"/>
              <a:ext cx="12242477" cy="6858000"/>
              <a:chOff x="0" y="0"/>
              <a:chExt cx="12242477" cy="6858000"/>
            </a:xfrm>
          </p:grpSpPr>
          <p:sp>
            <p:nvSpPr>
              <p:cNvPr id="34" name="Retângulo 3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>
                <a:outerShdw blurRad="254000" dist="190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5" name="Forma Livre 34"/>
              <p:cNvSpPr/>
              <p:nvPr/>
            </p:nvSpPr>
            <p:spPr>
              <a:xfrm>
                <a:off x="10420350" y="1657350"/>
                <a:ext cx="1771650" cy="3543300"/>
              </a:xfrm>
              <a:custGeom>
                <a:avLst/>
                <a:gdLst>
                  <a:gd name="connsiteX0" fmla="*/ 2076450 w 2076450"/>
                  <a:gd name="connsiteY0" fmla="*/ 0 h 4152900"/>
                  <a:gd name="connsiteX1" fmla="*/ 2076450 w 2076450"/>
                  <a:gd name="connsiteY1" fmla="*/ 4152900 h 4152900"/>
                  <a:gd name="connsiteX2" fmla="*/ 0 w 2076450"/>
                  <a:gd name="connsiteY2" fmla="*/ 2076450 h 4152900"/>
                  <a:gd name="connsiteX3" fmla="*/ 2076450 w 2076450"/>
                  <a:gd name="connsiteY3" fmla="*/ 0 h 415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6450" h="4152900">
                    <a:moveTo>
                      <a:pt x="2076450" y="0"/>
                    </a:moveTo>
                    <a:lnTo>
                      <a:pt x="2076450" y="4152900"/>
                    </a:lnTo>
                    <a:cubicBezTo>
                      <a:pt x="929658" y="4152900"/>
                      <a:pt x="0" y="3223242"/>
                      <a:pt x="0" y="2076450"/>
                    </a:cubicBezTo>
                    <a:cubicBezTo>
                      <a:pt x="0" y="929658"/>
                      <a:pt x="929658" y="0"/>
                      <a:pt x="2076450" y="0"/>
                    </a:cubicBezTo>
                    <a:close/>
                  </a:path>
                </a:pathLst>
              </a:custGeom>
              <a:solidFill>
                <a:srgbClr val="BB33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6" name="CaixaDeTexto 35"/>
              <p:cNvSpPr txBox="1"/>
              <p:nvPr/>
            </p:nvSpPr>
            <p:spPr>
              <a:xfrm rot="16200000">
                <a:off x="10223862" y="3105834"/>
                <a:ext cx="33909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3600" b="1" dirty="0">
                    <a:solidFill>
                      <a:schemeClr val="bg2"/>
                    </a:solidFill>
                    <a:latin typeface="Tw Cen MT" panose="020B0602020104020603" pitchFamily="34" charset="0"/>
                  </a:rPr>
                  <a:t>JUSTIFICATIVA </a:t>
                </a:r>
              </a:p>
            </p:txBody>
          </p:sp>
        </p:grpSp>
        <p:pic>
          <p:nvPicPr>
            <p:cNvPr id="33" name="Imagem 3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99638" y="3044950"/>
              <a:ext cx="617221" cy="768098"/>
            </a:xfrm>
            <a:prstGeom prst="rect">
              <a:avLst/>
            </a:prstGeom>
          </p:spPr>
        </p:pic>
      </p:grpSp>
      <p:grpSp>
        <p:nvGrpSpPr>
          <p:cNvPr id="103" name="Agrupar 102"/>
          <p:cNvGrpSpPr/>
          <p:nvPr/>
        </p:nvGrpSpPr>
        <p:grpSpPr>
          <a:xfrm>
            <a:off x="1392957" y="177788"/>
            <a:ext cx="8476021" cy="8730468"/>
            <a:chOff x="1392957" y="177788"/>
            <a:chExt cx="8476021" cy="8730468"/>
          </a:xfrm>
        </p:grpSpPr>
        <p:cxnSp>
          <p:nvCxnSpPr>
            <p:cNvPr id="101" name="Conector reto 100"/>
            <p:cNvCxnSpPr/>
            <p:nvPr/>
          </p:nvCxnSpPr>
          <p:spPr>
            <a:xfrm flipH="1">
              <a:off x="3408936" y="773166"/>
              <a:ext cx="751160" cy="370763"/>
            </a:xfrm>
            <a:prstGeom prst="line">
              <a:avLst/>
            </a:prstGeom>
            <a:ln w="19050">
              <a:solidFill>
                <a:srgbClr val="BB33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Conector reto 96"/>
            <p:cNvCxnSpPr/>
            <p:nvPr/>
          </p:nvCxnSpPr>
          <p:spPr>
            <a:xfrm flipH="1" flipV="1">
              <a:off x="3204151" y="4428306"/>
              <a:ext cx="288655" cy="335146"/>
            </a:xfrm>
            <a:prstGeom prst="line">
              <a:avLst/>
            </a:prstGeom>
            <a:ln w="19050">
              <a:solidFill>
                <a:srgbClr val="BB33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6" name="Agrupar 75"/>
            <p:cNvGrpSpPr/>
            <p:nvPr/>
          </p:nvGrpSpPr>
          <p:grpSpPr>
            <a:xfrm rot="5400000" flipV="1">
              <a:off x="1675986" y="590894"/>
              <a:ext cx="1825502" cy="1825502"/>
              <a:chOff x="4633887" y="1211491"/>
              <a:chExt cx="3251200" cy="3251200"/>
            </a:xfrm>
          </p:grpSpPr>
          <p:sp>
            <p:nvSpPr>
              <p:cNvPr id="77" name="Lágrima 76"/>
              <p:cNvSpPr/>
              <p:nvPr/>
            </p:nvSpPr>
            <p:spPr>
              <a:xfrm rot="8020121">
                <a:off x="4633887" y="1211491"/>
                <a:ext cx="3251200" cy="3251200"/>
              </a:xfrm>
              <a:prstGeom prst="teardrop">
                <a:avLst>
                  <a:gd name="adj" fmla="val 102845"/>
                </a:avLst>
              </a:prstGeom>
              <a:gradFill>
                <a:gsLst>
                  <a:gs pos="73500">
                    <a:srgbClr val="DD80D0"/>
                  </a:gs>
                  <a:gs pos="25000">
                    <a:srgbClr val="FFCCFF"/>
                  </a:gs>
                  <a:gs pos="100000">
                    <a:srgbClr val="BB33A0"/>
                  </a:gs>
                </a:gsLst>
                <a:path path="circle">
                  <a:fillToRect l="50000" t="130000" r="50000" b="-3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pic>
            <p:nvPicPr>
              <p:cNvPr id="78" name="Imagem 77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 flipV="1">
                <a:off x="4731261" y="1310790"/>
                <a:ext cx="3052600" cy="3052600"/>
              </a:xfrm>
              <a:prstGeom prst="rect">
                <a:avLst/>
              </a:prstGeom>
            </p:spPr>
          </p:pic>
        </p:grpSp>
        <p:cxnSp>
          <p:nvCxnSpPr>
            <p:cNvPr id="98" name="Conector reto 97"/>
            <p:cNvCxnSpPr/>
            <p:nvPr/>
          </p:nvCxnSpPr>
          <p:spPr>
            <a:xfrm flipH="1">
              <a:off x="5990416" y="3626491"/>
              <a:ext cx="403639" cy="398439"/>
            </a:xfrm>
            <a:prstGeom prst="line">
              <a:avLst/>
            </a:prstGeom>
            <a:ln w="19050">
              <a:solidFill>
                <a:srgbClr val="BB33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9" name="Agrupar 78"/>
            <p:cNvGrpSpPr/>
            <p:nvPr/>
          </p:nvGrpSpPr>
          <p:grpSpPr>
            <a:xfrm rot="16200000">
              <a:off x="1431011" y="3240994"/>
              <a:ext cx="1825502" cy="1825502"/>
              <a:chOff x="4426184" y="3498831"/>
              <a:chExt cx="3251200" cy="3251200"/>
            </a:xfrm>
          </p:grpSpPr>
          <p:sp>
            <p:nvSpPr>
              <p:cNvPr id="80" name="Lágrima 79"/>
              <p:cNvSpPr/>
              <p:nvPr/>
            </p:nvSpPr>
            <p:spPr>
              <a:xfrm rot="8020121">
                <a:off x="4426184" y="3498831"/>
                <a:ext cx="3251200" cy="3251200"/>
              </a:xfrm>
              <a:prstGeom prst="teardrop">
                <a:avLst>
                  <a:gd name="adj" fmla="val 102845"/>
                </a:avLst>
              </a:prstGeom>
              <a:gradFill>
                <a:gsLst>
                  <a:gs pos="73500">
                    <a:srgbClr val="DD80D0"/>
                  </a:gs>
                  <a:gs pos="25000">
                    <a:srgbClr val="FFCCFF"/>
                  </a:gs>
                  <a:gs pos="100000">
                    <a:srgbClr val="BB33A0"/>
                  </a:gs>
                </a:gsLst>
                <a:path path="circle">
                  <a:fillToRect l="50000" t="130000" r="50000" b="-3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pic>
            <p:nvPicPr>
              <p:cNvPr id="81" name="Imagem 80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4525667" y="3601330"/>
                <a:ext cx="3046206" cy="3046205"/>
              </a:xfrm>
              <a:prstGeom prst="rect">
                <a:avLst/>
              </a:prstGeom>
            </p:spPr>
          </p:pic>
        </p:grpSp>
        <p:grpSp>
          <p:nvGrpSpPr>
            <p:cNvPr id="82" name="Agrupar 81"/>
            <p:cNvGrpSpPr/>
            <p:nvPr/>
          </p:nvGrpSpPr>
          <p:grpSpPr>
            <a:xfrm rot="5400000" flipH="1">
              <a:off x="6260184" y="2387665"/>
              <a:ext cx="1825502" cy="1825502"/>
              <a:chOff x="1676835" y="3153753"/>
              <a:chExt cx="3251200" cy="3251200"/>
            </a:xfrm>
          </p:grpSpPr>
          <p:sp>
            <p:nvSpPr>
              <p:cNvPr id="83" name="Lágrima 82"/>
              <p:cNvSpPr/>
              <p:nvPr/>
            </p:nvSpPr>
            <p:spPr>
              <a:xfrm rot="8020121">
                <a:off x="1676835" y="3153753"/>
                <a:ext cx="3251200" cy="3251200"/>
              </a:xfrm>
              <a:prstGeom prst="teardrop">
                <a:avLst>
                  <a:gd name="adj" fmla="val 102845"/>
                </a:avLst>
              </a:prstGeom>
              <a:gradFill>
                <a:gsLst>
                  <a:gs pos="73500">
                    <a:srgbClr val="DD80D0"/>
                  </a:gs>
                  <a:gs pos="25000">
                    <a:srgbClr val="FFCCFF"/>
                  </a:gs>
                  <a:gs pos="100000">
                    <a:srgbClr val="BB33A0"/>
                  </a:gs>
                </a:gsLst>
                <a:path path="circle">
                  <a:fillToRect l="50000" t="130000" r="50000" b="-3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pic>
            <p:nvPicPr>
              <p:cNvPr id="84" name="Imagem 83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1768462" y="3257554"/>
                <a:ext cx="3067947" cy="3043597"/>
              </a:xfrm>
              <a:prstGeom prst="rect">
                <a:avLst/>
              </a:prstGeom>
            </p:spPr>
          </p:pic>
        </p:grpSp>
        <p:grpSp>
          <p:nvGrpSpPr>
            <p:cNvPr id="85" name="Agrupar 84"/>
            <p:cNvGrpSpPr/>
            <p:nvPr/>
          </p:nvGrpSpPr>
          <p:grpSpPr>
            <a:xfrm>
              <a:off x="3956747" y="1428749"/>
              <a:ext cx="782938" cy="6256661"/>
              <a:chOff x="4014846" y="1551539"/>
              <a:chExt cx="782938" cy="6133871"/>
            </a:xfrm>
          </p:grpSpPr>
          <p:sp>
            <p:nvSpPr>
              <p:cNvPr id="86" name="Colchete Esquerdo 85"/>
              <p:cNvSpPr/>
              <p:nvPr/>
            </p:nvSpPr>
            <p:spPr>
              <a:xfrm flipH="1">
                <a:off x="4095283" y="1657331"/>
                <a:ext cx="702501" cy="6028079"/>
              </a:xfrm>
              <a:prstGeom prst="leftBracket">
                <a:avLst>
                  <a:gd name="adj" fmla="val 103175"/>
                </a:avLst>
              </a:prstGeom>
              <a:ln w="76200">
                <a:solidFill>
                  <a:srgbClr val="BB33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7" name="Elipse 86"/>
              <p:cNvSpPr/>
              <p:nvPr/>
            </p:nvSpPr>
            <p:spPr>
              <a:xfrm>
                <a:off x="4014846" y="1551539"/>
                <a:ext cx="209420" cy="209420"/>
              </a:xfrm>
              <a:prstGeom prst="ellipse">
                <a:avLst/>
              </a:prstGeom>
              <a:solidFill>
                <a:srgbClr val="BB33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88" name="Agrupar 87"/>
            <p:cNvGrpSpPr/>
            <p:nvPr/>
          </p:nvGrpSpPr>
          <p:grpSpPr>
            <a:xfrm>
              <a:off x="4964878" y="3167128"/>
              <a:ext cx="829344" cy="4856421"/>
              <a:chOff x="5007737" y="3167128"/>
              <a:chExt cx="829344" cy="4856421"/>
            </a:xfrm>
          </p:grpSpPr>
          <p:sp>
            <p:nvSpPr>
              <p:cNvPr id="89" name="Colchete Esquerdo 88"/>
              <p:cNvSpPr/>
              <p:nvPr/>
            </p:nvSpPr>
            <p:spPr>
              <a:xfrm>
                <a:off x="5007737" y="3271838"/>
                <a:ext cx="702501" cy="4751711"/>
              </a:xfrm>
              <a:prstGeom prst="leftBracket">
                <a:avLst>
                  <a:gd name="adj" fmla="val 103175"/>
                </a:avLst>
              </a:prstGeom>
              <a:ln w="76200">
                <a:solidFill>
                  <a:srgbClr val="BB33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0" name="Elipse 89"/>
              <p:cNvSpPr/>
              <p:nvPr/>
            </p:nvSpPr>
            <p:spPr>
              <a:xfrm>
                <a:off x="5627661" y="3167128"/>
                <a:ext cx="209420" cy="209420"/>
              </a:xfrm>
              <a:prstGeom prst="ellipse">
                <a:avLst/>
              </a:prstGeom>
              <a:solidFill>
                <a:srgbClr val="BB33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91" name="Agrupar 90"/>
            <p:cNvGrpSpPr/>
            <p:nvPr/>
          </p:nvGrpSpPr>
          <p:grpSpPr>
            <a:xfrm>
              <a:off x="3743644" y="4000500"/>
              <a:ext cx="772657" cy="4907756"/>
              <a:chOff x="3786503" y="4395118"/>
              <a:chExt cx="772657" cy="4513138"/>
            </a:xfrm>
          </p:grpSpPr>
          <p:sp>
            <p:nvSpPr>
              <p:cNvPr id="92" name="Colchete Esquerdo 91"/>
              <p:cNvSpPr/>
              <p:nvPr/>
            </p:nvSpPr>
            <p:spPr>
              <a:xfrm flipH="1">
                <a:off x="3856659" y="4499828"/>
                <a:ext cx="702501" cy="4408428"/>
              </a:xfrm>
              <a:prstGeom prst="leftBracket">
                <a:avLst>
                  <a:gd name="adj" fmla="val 103175"/>
                </a:avLst>
              </a:prstGeom>
              <a:ln w="76200">
                <a:solidFill>
                  <a:srgbClr val="BB33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3" name="Elipse 92"/>
              <p:cNvSpPr/>
              <p:nvPr/>
            </p:nvSpPr>
            <p:spPr>
              <a:xfrm>
                <a:off x="3786503" y="4395118"/>
                <a:ext cx="209420" cy="209420"/>
              </a:xfrm>
              <a:prstGeom prst="ellipse">
                <a:avLst/>
              </a:prstGeom>
              <a:solidFill>
                <a:srgbClr val="BB33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94" name="CaixaDeTexto 93"/>
            <p:cNvSpPr txBox="1"/>
            <p:nvPr/>
          </p:nvSpPr>
          <p:spPr>
            <a:xfrm>
              <a:off x="5698971" y="177788"/>
              <a:ext cx="4170007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BR" dirty="0">
                  <a:solidFill>
                    <a:srgbClr val="660033"/>
                  </a:solidFill>
                  <a:latin typeface="Tw Cen MT" panose="020B0602020104020603" pitchFamily="34" charset="0"/>
                </a:rPr>
                <a:t>Modelo de cidade organizada em inspiração à organismos vegetais, como é o caso do núcleo Nova Marabá, sempre foi criticado por limitar muito o convívio entre as pessoas. </a:t>
              </a:r>
            </a:p>
          </p:txBody>
        </p:sp>
        <p:sp>
          <p:nvSpPr>
            <p:cNvPr id="95" name="CaixaDeTexto 94"/>
            <p:cNvSpPr txBox="1"/>
            <p:nvPr/>
          </p:nvSpPr>
          <p:spPr>
            <a:xfrm>
              <a:off x="5498674" y="4912497"/>
              <a:ext cx="346221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BR" dirty="0">
                  <a:solidFill>
                    <a:srgbClr val="660033"/>
                  </a:solidFill>
                  <a:latin typeface="Tw Cen MT" panose="020B0602020104020603" pitchFamily="34" charset="0"/>
                </a:rPr>
                <a:t>Inicialmente, o novo núcleo não cumpriu com o objetivo de realocar a população </a:t>
              </a:r>
              <a:r>
                <a:rPr lang="pt-BR" dirty="0" err="1">
                  <a:solidFill>
                    <a:srgbClr val="660033"/>
                  </a:solidFill>
                  <a:latin typeface="Tw Cen MT" panose="020B0602020104020603" pitchFamily="34" charset="0"/>
                </a:rPr>
                <a:t>marabaense</a:t>
              </a:r>
              <a:r>
                <a:rPr lang="pt-BR" dirty="0">
                  <a:solidFill>
                    <a:srgbClr val="660033"/>
                  </a:solidFill>
                  <a:latin typeface="Tw Cen MT" panose="020B0602020104020603" pitchFamily="34" charset="0"/>
                </a:rPr>
                <a:t>.</a:t>
              </a:r>
            </a:p>
          </p:txBody>
        </p:sp>
        <p:sp>
          <p:nvSpPr>
            <p:cNvPr id="96" name="CaixaDeTexto 95"/>
            <p:cNvSpPr txBox="1"/>
            <p:nvPr/>
          </p:nvSpPr>
          <p:spPr>
            <a:xfrm>
              <a:off x="1392957" y="5499915"/>
              <a:ext cx="289920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BR" dirty="0">
                  <a:solidFill>
                    <a:srgbClr val="660033"/>
                  </a:solidFill>
                  <a:latin typeface="Tw Cen MT" panose="020B0602020104020603" pitchFamily="34" charset="0"/>
                </a:rPr>
                <a:t>Com o acelerado crescimento populacional do município surgiram outros núcleos.</a:t>
              </a:r>
            </a:p>
          </p:txBody>
        </p:sp>
        <p:cxnSp>
          <p:nvCxnSpPr>
            <p:cNvPr id="99" name="Conector reto 98"/>
            <p:cNvCxnSpPr/>
            <p:nvPr/>
          </p:nvCxnSpPr>
          <p:spPr>
            <a:xfrm flipH="1">
              <a:off x="5992566" y="4017167"/>
              <a:ext cx="2613" cy="924476"/>
            </a:xfrm>
            <a:prstGeom prst="line">
              <a:avLst/>
            </a:prstGeom>
            <a:ln w="19050">
              <a:solidFill>
                <a:srgbClr val="BB33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Conector reto 99"/>
            <p:cNvCxnSpPr/>
            <p:nvPr/>
          </p:nvCxnSpPr>
          <p:spPr>
            <a:xfrm flipH="1" flipV="1">
              <a:off x="3496680" y="4758688"/>
              <a:ext cx="2955" cy="774392"/>
            </a:xfrm>
            <a:prstGeom prst="line">
              <a:avLst/>
            </a:prstGeom>
            <a:ln w="19050">
              <a:solidFill>
                <a:srgbClr val="BB33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Conector reto 101"/>
            <p:cNvCxnSpPr/>
            <p:nvPr/>
          </p:nvCxnSpPr>
          <p:spPr>
            <a:xfrm flipH="1" flipV="1">
              <a:off x="4158041" y="777280"/>
              <a:ext cx="1512513" cy="4427"/>
            </a:xfrm>
            <a:prstGeom prst="line">
              <a:avLst/>
            </a:prstGeom>
            <a:ln w="19050">
              <a:solidFill>
                <a:srgbClr val="BB33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Agrupar 36"/>
          <p:cNvGrpSpPr/>
          <p:nvPr/>
        </p:nvGrpSpPr>
        <p:grpSpPr>
          <a:xfrm>
            <a:off x="-11263627" y="0"/>
            <a:ext cx="12242477" cy="6858000"/>
            <a:chOff x="0" y="0"/>
            <a:chExt cx="12242477" cy="6858000"/>
          </a:xfrm>
        </p:grpSpPr>
        <p:grpSp>
          <p:nvGrpSpPr>
            <p:cNvPr id="38" name="Agrupar 37"/>
            <p:cNvGrpSpPr/>
            <p:nvPr/>
          </p:nvGrpSpPr>
          <p:grpSpPr>
            <a:xfrm>
              <a:off x="0" y="0"/>
              <a:ext cx="12242477" cy="6858000"/>
              <a:chOff x="0" y="0"/>
              <a:chExt cx="12242477" cy="6858000"/>
            </a:xfrm>
          </p:grpSpPr>
          <p:sp>
            <p:nvSpPr>
              <p:cNvPr id="40" name="Retângulo 39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>
                <a:outerShdw blurRad="254000" dist="190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1" name="Forma Livre 40"/>
              <p:cNvSpPr/>
              <p:nvPr/>
            </p:nvSpPr>
            <p:spPr>
              <a:xfrm>
                <a:off x="10420350" y="1657350"/>
                <a:ext cx="1771650" cy="3543300"/>
              </a:xfrm>
              <a:custGeom>
                <a:avLst/>
                <a:gdLst>
                  <a:gd name="connsiteX0" fmla="*/ 2076450 w 2076450"/>
                  <a:gd name="connsiteY0" fmla="*/ 0 h 4152900"/>
                  <a:gd name="connsiteX1" fmla="*/ 2076450 w 2076450"/>
                  <a:gd name="connsiteY1" fmla="*/ 4152900 h 4152900"/>
                  <a:gd name="connsiteX2" fmla="*/ 0 w 2076450"/>
                  <a:gd name="connsiteY2" fmla="*/ 2076450 h 4152900"/>
                  <a:gd name="connsiteX3" fmla="*/ 2076450 w 2076450"/>
                  <a:gd name="connsiteY3" fmla="*/ 0 h 415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6450" h="4152900">
                    <a:moveTo>
                      <a:pt x="2076450" y="0"/>
                    </a:moveTo>
                    <a:lnTo>
                      <a:pt x="2076450" y="4152900"/>
                    </a:lnTo>
                    <a:cubicBezTo>
                      <a:pt x="929658" y="4152900"/>
                      <a:pt x="0" y="3223242"/>
                      <a:pt x="0" y="2076450"/>
                    </a:cubicBezTo>
                    <a:cubicBezTo>
                      <a:pt x="0" y="929658"/>
                      <a:pt x="929658" y="0"/>
                      <a:pt x="2076450" y="0"/>
                    </a:cubicBezTo>
                    <a:close/>
                  </a:path>
                </a:pathLst>
              </a:custGeom>
              <a:solidFill>
                <a:srgbClr val="E36E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2" name="CaixaDeTexto 41"/>
              <p:cNvSpPr txBox="1"/>
              <p:nvPr/>
            </p:nvSpPr>
            <p:spPr>
              <a:xfrm rot="16200000">
                <a:off x="10223862" y="3105834"/>
                <a:ext cx="33909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3600" b="1" dirty="0">
                    <a:solidFill>
                      <a:schemeClr val="bg2"/>
                    </a:solidFill>
                    <a:latin typeface="Tw Cen MT" panose="020B0602020104020603" pitchFamily="34" charset="0"/>
                  </a:rPr>
                  <a:t>METODOLOGIA </a:t>
                </a:r>
              </a:p>
            </p:txBody>
          </p:sp>
        </p:grpSp>
        <p:pic>
          <p:nvPicPr>
            <p:cNvPr id="39" name="Imagem 38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715640" y="3074668"/>
              <a:ext cx="585217" cy="708661"/>
            </a:xfrm>
            <a:prstGeom prst="rect">
              <a:avLst/>
            </a:prstGeom>
          </p:spPr>
        </p:pic>
      </p:grpSp>
      <p:grpSp>
        <p:nvGrpSpPr>
          <p:cNvPr id="43" name="Agrupar 42"/>
          <p:cNvGrpSpPr/>
          <p:nvPr/>
        </p:nvGrpSpPr>
        <p:grpSpPr>
          <a:xfrm>
            <a:off x="-11718103" y="3"/>
            <a:ext cx="12192000" cy="6858000"/>
            <a:chOff x="0" y="0"/>
            <a:chExt cx="12192000" cy="6858000"/>
          </a:xfrm>
        </p:grpSpPr>
        <p:grpSp>
          <p:nvGrpSpPr>
            <p:cNvPr id="44" name="Agrupar 43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sp>
            <p:nvSpPr>
              <p:cNvPr id="46" name="Retângulo 45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>
                <a:outerShdw blurRad="254000" dist="190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Forma Livre 46"/>
              <p:cNvSpPr/>
              <p:nvPr/>
            </p:nvSpPr>
            <p:spPr>
              <a:xfrm>
                <a:off x="10420350" y="1657350"/>
                <a:ext cx="1771650" cy="3543300"/>
              </a:xfrm>
              <a:custGeom>
                <a:avLst/>
                <a:gdLst>
                  <a:gd name="connsiteX0" fmla="*/ 2076450 w 2076450"/>
                  <a:gd name="connsiteY0" fmla="*/ 0 h 4152900"/>
                  <a:gd name="connsiteX1" fmla="*/ 2076450 w 2076450"/>
                  <a:gd name="connsiteY1" fmla="*/ 4152900 h 4152900"/>
                  <a:gd name="connsiteX2" fmla="*/ 0 w 2076450"/>
                  <a:gd name="connsiteY2" fmla="*/ 2076450 h 4152900"/>
                  <a:gd name="connsiteX3" fmla="*/ 2076450 w 2076450"/>
                  <a:gd name="connsiteY3" fmla="*/ 0 h 415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6450" h="4152900">
                    <a:moveTo>
                      <a:pt x="2076450" y="0"/>
                    </a:moveTo>
                    <a:lnTo>
                      <a:pt x="2076450" y="4152900"/>
                    </a:lnTo>
                    <a:cubicBezTo>
                      <a:pt x="929658" y="4152900"/>
                      <a:pt x="0" y="3223242"/>
                      <a:pt x="0" y="2076450"/>
                    </a:cubicBezTo>
                    <a:cubicBezTo>
                      <a:pt x="0" y="929658"/>
                      <a:pt x="929658" y="0"/>
                      <a:pt x="2076450" y="0"/>
                    </a:cubicBezTo>
                    <a:close/>
                  </a:path>
                </a:pathLst>
              </a:custGeom>
              <a:solidFill>
                <a:srgbClr val="00E0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8" name="CaixaDeTexto 47"/>
              <p:cNvSpPr txBox="1"/>
              <p:nvPr/>
            </p:nvSpPr>
            <p:spPr>
              <a:xfrm rot="16200000">
                <a:off x="10223862" y="3167389"/>
                <a:ext cx="33909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2800" b="1" dirty="0">
                    <a:solidFill>
                      <a:schemeClr val="bg2"/>
                    </a:solidFill>
                    <a:latin typeface="Tw Cen MT" panose="020B0602020104020603" pitchFamily="34" charset="0"/>
                  </a:rPr>
                  <a:t>DESENVOLVIMENTO </a:t>
                </a:r>
              </a:p>
            </p:txBody>
          </p:sp>
        </p:grpSp>
        <p:pic>
          <p:nvPicPr>
            <p:cNvPr id="45" name="Imagem 44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67634" y="3074668"/>
              <a:ext cx="681229" cy="708661"/>
            </a:xfrm>
            <a:prstGeom prst="rect">
              <a:avLst/>
            </a:prstGeom>
          </p:spPr>
        </p:pic>
      </p:grpSp>
      <p:pic>
        <p:nvPicPr>
          <p:cNvPr id="104" name="Imagem 10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44" y="148496"/>
            <a:ext cx="2736740" cy="2750492"/>
          </a:xfrm>
          <a:prstGeom prst="rect">
            <a:avLst/>
          </a:prstGeom>
        </p:spPr>
      </p:pic>
      <p:sp>
        <p:nvSpPr>
          <p:cNvPr id="105" name="CaixaDeTexto 104"/>
          <p:cNvSpPr txBox="1"/>
          <p:nvPr/>
        </p:nvSpPr>
        <p:spPr>
          <a:xfrm>
            <a:off x="1985725" y="1130633"/>
            <a:ext cx="52151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accent2">
                    <a:lumMod val="50000"/>
                  </a:schemeClr>
                </a:solidFill>
                <a:latin typeface="Tw Cen MT" panose="020B0602020104020603" pitchFamily="34" charset="0"/>
              </a:rPr>
              <a:t>NOMEAÇÃO DAS RUAS:</a:t>
            </a:r>
          </a:p>
        </p:txBody>
      </p:sp>
      <p:sp>
        <p:nvSpPr>
          <p:cNvPr id="106" name="CaixaDeTexto 105"/>
          <p:cNvSpPr txBox="1"/>
          <p:nvPr/>
        </p:nvSpPr>
        <p:spPr>
          <a:xfrm>
            <a:off x="2354286" y="1851801"/>
            <a:ext cx="58503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accent2">
                    <a:lumMod val="50000"/>
                  </a:schemeClr>
                </a:solidFill>
                <a:latin typeface="Tw Cen MT" panose="020B0602020104020603" pitchFamily="34" charset="0"/>
              </a:rPr>
              <a:t>Inicialmente foi realizado o levantamento de todas as aves que ocorrem na América do Sul através do catálogo online “</a:t>
            </a:r>
            <a:r>
              <a:rPr lang="pt-BR" sz="2000" i="1" dirty="0" err="1">
                <a:solidFill>
                  <a:schemeClr val="accent2">
                    <a:lumMod val="50000"/>
                  </a:schemeClr>
                </a:solidFill>
                <a:latin typeface="Tw Cen MT" panose="020B0602020104020603" pitchFamily="34" charset="0"/>
              </a:rPr>
              <a:t>Avibase</a:t>
            </a:r>
            <a:r>
              <a:rPr lang="pt-BR" sz="2000" dirty="0">
                <a:solidFill>
                  <a:schemeClr val="accent2">
                    <a:lumMod val="50000"/>
                  </a:schemeClr>
                </a:solidFill>
                <a:latin typeface="Tw Cen MT" panose="020B0602020104020603" pitchFamily="34" charset="0"/>
              </a:rPr>
              <a:t>”, dados de 2018, do total de 3760 aves catalogadas no sul do continente. </a:t>
            </a:r>
          </a:p>
        </p:txBody>
      </p:sp>
      <p:grpSp>
        <p:nvGrpSpPr>
          <p:cNvPr id="107" name="Agrupar 106"/>
          <p:cNvGrpSpPr/>
          <p:nvPr/>
        </p:nvGrpSpPr>
        <p:grpSpPr>
          <a:xfrm>
            <a:off x="5782328" y="3688826"/>
            <a:ext cx="2780466" cy="2358656"/>
            <a:chOff x="1227582" y="4000481"/>
            <a:chExt cx="3303835" cy="2802626"/>
          </a:xfrm>
        </p:grpSpPr>
        <p:pic>
          <p:nvPicPr>
            <p:cNvPr id="108" name="Imagem 107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022086">
              <a:off x="1227582" y="4000481"/>
              <a:ext cx="2400300" cy="2400300"/>
            </a:xfrm>
            <a:prstGeom prst="rect">
              <a:avLst/>
            </a:prstGeom>
          </p:spPr>
        </p:pic>
        <p:pic>
          <p:nvPicPr>
            <p:cNvPr id="109" name="Imagem 108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5007" y="4498484"/>
              <a:ext cx="2206410" cy="1683604"/>
            </a:xfrm>
            <a:prstGeom prst="rect">
              <a:avLst/>
            </a:prstGeom>
          </p:spPr>
        </p:pic>
        <p:pic>
          <p:nvPicPr>
            <p:cNvPr id="110" name="Imagem 109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70590" y="4971483"/>
              <a:ext cx="1831624" cy="1831624"/>
            </a:xfrm>
            <a:prstGeom prst="rect">
              <a:avLst/>
            </a:prstGeom>
          </p:spPr>
        </p:pic>
      </p:grpSp>
      <p:sp>
        <p:nvSpPr>
          <p:cNvPr id="111" name="CaixaDeTexto 110"/>
          <p:cNvSpPr txBox="1"/>
          <p:nvPr/>
        </p:nvSpPr>
        <p:spPr>
          <a:xfrm>
            <a:off x="1852285" y="4184138"/>
            <a:ext cx="52151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accent2">
                    <a:lumMod val="50000"/>
                  </a:schemeClr>
                </a:solidFill>
                <a:latin typeface="Tw Cen MT" panose="020B0602020104020603" pitchFamily="34" charset="0"/>
              </a:rPr>
              <a:t>NOMEAÇÃO DOS BAIRROS:</a:t>
            </a:r>
          </a:p>
        </p:txBody>
      </p:sp>
      <p:sp>
        <p:nvSpPr>
          <p:cNvPr id="112" name="CaixaDeTexto 111"/>
          <p:cNvSpPr txBox="1"/>
          <p:nvPr/>
        </p:nvSpPr>
        <p:spPr>
          <a:xfrm>
            <a:off x="994921" y="4671750"/>
            <a:ext cx="49024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accent2">
                    <a:lumMod val="50000"/>
                  </a:schemeClr>
                </a:solidFill>
                <a:latin typeface="Tw Cen MT" panose="020B0602020104020603" pitchFamily="34" charset="0"/>
              </a:rPr>
              <a:t>Para nomeação dos bairros escolheu-se nome de frutas regionais com sonoridade adequada ao fácil entendimento na comunicação oral. </a:t>
            </a:r>
          </a:p>
        </p:txBody>
      </p:sp>
    </p:spTree>
    <p:extLst>
      <p:ext uri="{BB962C8B-B14F-4D97-AF65-F5344CB8AC3E}">
        <p14:creationId xmlns:p14="http://schemas.microsoft.com/office/powerpoint/2010/main" val="2262862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0 L 0.73489 -0.00046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745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/>
      <p:bldP spid="106" grpId="0"/>
      <p:bldP spid="111" grpId="0"/>
      <p:bldP spid="1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Agrupar 10"/>
          <p:cNvGrpSpPr/>
          <p:nvPr/>
        </p:nvGrpSpPr>
        <p:grpSpPr>
          <a:xfrm>
            <a:off x="0" y="-3"/>
            <a:ext cx="12242477" cy="6858000"/>
            <a:chOff x="0" y="0"/>
            <a:chExt cx="12242477" cy="6858000"/>
          </a:xfrm>
        </p:grpSpPr>
        <p:sp>
          <p:nvSpPr>
            <p:cNvPr id="4" name="Retângulo 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>
              <a:outerShdw blurRad="254000" dist="1905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Forma Livre 6"/>
            <p:cNvSpPr/>
            <p:nvPr/>
          </p:nvSpPr>
          <p:spPr>
            <a:xfrm>
              <a:off x="10420350" y="1657350"/>
              <a:ext cx="1771650" cy="3543300"/>
            </a:xfrm>
            <a:custGeom>
              <a:avLst/>
              <a:gdLst>
                <a:gd name="connsiteX0" fmla="*/ 2076450 w 2076450"/>
                <a:gd name="connsiteY0" fmla="*/ 0 h 4152900"/>
                <a:gd name="connsiteX1" fmla="*/ 2076450 w 2076450"/>
                <a:gd name="connsiteY1" fmla="*/ 4152900 h 4152900"/>
                <a:gd name="connsiteX2" fmla="*/ 0 w 2076450"/>
                <a:gd name="connsiteY2" fmla="*/ 2076450 h 4152900"/>
                <a:gd name="connsiteX3" fmla="*/ 2076450 w 2076450"/>
                <a:gd name="connsiteY3" fmla="*/ 0 h 415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6450" h="4152900">
                  <a:moveTo>
                    <a:pt x="2076450" y="0"/>
                  </a:moveTo>
                  <a:lnTo>
                    <a:pt x="2076450" y="4152900"/>
                  </a:lnTo>
                  <a:cubicBezTo>
                    <a:pt x="929658" y="4152900"/>
                    <a:pt x="0" y="3223242"/>
                    <a:pt x="0" y="2076450"/>
                  </a:cubicBezTo>
                  <a:cubicBezTo>
                    <a:pt x="0" y="929658"/>
                    <a:pt x="929658" y="0"/>
                    <a:pt x="2076450" y="0"/>
                  </a:cubicBezTo>
                  <a:close/>
                </a:path>
              </a:pathLst>
            </a:custGeom>
            <a:solidFill>
              <a:srgbClr val="F0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CaixaDeTexto 7"/>
            <p:cNvSpPr txBox="1"/>
            <p:nvPr/>
          </p:nvSpPr>
          <p:spPr>
            <a:xfrm rot="16200000">
              <a:off x="10223862" y="3105834"/>
              <a:ext cx="33909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3600" b="1" dirty="0">
                  <a:solidFill>
                    <a:schemeClr val="bg2"/>
                  </a:solidFill>
                  <a:latin typeface="Tw Cen MT" panose="020B0602020104020603" pitchFamily="34" charset="0"/>
                </a:rPr>
                <a:t>INTRODUÇÃO </a:t>
              </a:r>
            </a:p>
          </p:txBody>
        </p:sp>
        <p:pic>
          <p:nvPicPr>
            <p:cNvPr id="10" name="Imagem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9175" y="3110290"/>
              <a:ext cx="787398" cy="637418"/>
            </a:xfrm>
            <a:prstGeom prst="rect">
              <a:avLst/>
            </a:prstGeom>
          </p:spPr>
        </p:pic>
      </p:grpSp>
      <p:grpSp>
        <p:nvGrpSpPr>
          <p:cNvPr id="13" name="Agrupar 12"/>
          <p:cNvGrpSpPr/>
          <p:nvPr/>
        </p:nvGrpSpPr>
        <p:grpSpPr>
          <a:xfrm>
            <a:off x="-503573" y="-9"/>
            <a:ext cx="12242477" cy="6858000"/>
            <a:chOff x="0" y="0"/>
            <a:chExt cx="12242477" cy="6858000"/>
          </a:xfrm>
        </p:grpSpPr>
        <p:grpSp>
          <p:nvGrpSpPr>
            <p:cNvPr id="14" name="Agrupar 13"/>
            <p:cNvGrpSpPr/>
            <p:nvPr/>
          </p:nvGrpSpPr>
          <p:grpSpPr>
            <a:xfrm>
              <a:off x="0" y="0"/>
              <a:ext cx="12242477" cy="6858000"/>
              <a:chOff x="0" y="0"/>
              <a:chExt cx="12242477" cy="6858000"/>
            </a:xfrm>
          </p:grpSpPr>
          <p:sp>
            <p:nvSpPr>
              <p:cNvPr id="16" name="Retângulo 15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>
                <a:outerShdw blurRad="254000" dist="190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" name="Forma Livre 16"/>
              <p:cNvSpPr/>
              <p:nvPr/>
            </p:nvSpPr>
            <p:spPr>
              <a:xfrm>
                <a:off x="10420350" y="1657350"/>
                <a:ext cx="1771650" cy="3543300"/>
              </a:xfrm>
              <a:custGeom>
                <a:avLst/>
                <a:gdLst>
                  <a:gd name="connsiteX0" fmla="*/ 2076450 w 2076450"/>
                  <a:gd name="connsiteY0" fmla="*/ 0 h 4152900"/>
                  <a:gd name="connsiteX1" fmla="*/ 2076450 w 2076450"/>
                  <a:gd name="connsiteY1" fmla="*/ 4152900 h 4152900"/>
                  <a:gd name="connsiteX2" fmla="*/ 0 w 2076450"/>
                  <a:gd name="connsiteY2" fmla="*/ 2076450 h 4152900"/>
                  <a:gd name="connsiteX3" fmla="*/ 2076450 w 2076450"/>
                  <a:gd name="connsiteY3" fmla="*/ 0 h 415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6450" h="4152900">
                    <a:moveTo>
                      <a:pt x="2076450" y="0"/>
                    </a:moveTo>
                    <a:lnTo>
                      <a:pt x="2076450" y="4152900"/>
                    </a:lnTo>
                    <a:cubicBezTo>
                      <a:pt x="929658" y="4152900"/>
                      <a:pt x="0" y="3223242"/>
                      <a:pt x="0" y="2076450"/>
                    </a:cubicBezTo>
                    <a:cubicBezTo>
                      <a:pt x="0" y="929658"/>
                      <a:pt x="929658" y="0"/>
                      <a:pt x="2076450" y="0"/>
                    </a:cubicBezTo>
                    <a:close/>
                  </a:path>
                </a:pathLst>
              </a:custGeom>
              <a:solidFill>
                <a:srgbClr val="EA050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" name="CaixaDeTexto 17"/>
              <p:cNvSpPr txBox="1"/>
              <p:nvPr/>
            </p:nvSpPr>
            <p:spPr>
              <a:xfrm rot="16200000">
                <a:off x="10223862" y="3105834"/>
                <a:ext cx="33909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3600" b="1" dirty="0">
                    <a:solidFill>
                      <a:schemeClr val="bg2"/>
                    </a:solidFill>
                    <a:latin typeface="Tw Cen MT" panose="020B0602020104020603" pitchFamily="34" charset="0"/>
                  </a:rPr>
                  <a:t>HISTÓRICO </a:t>
                </a:r>
              </a:p>
            </p:txBody>
          </p:sp>
        </p:grpSp>
        <p:pic>
          <p:nvPicPr>
            <p:cNvPr id="15" name="Imagem 1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88208" y="3092956"/>
              <a:ext cx="640081" cy="672085"/>
            </a:xfrm>
            <a:prstGeom prst="rect">
              <a:avLst/>
            </a:prstGeom>
          </p:spPr>
        </p:pic>
      </p:grpSp>
      <p:grpSp>
        <p:nvGrpSpPr>
          <p:cNvPr id="19" name="Agrupar 18"/>
          <p:cNvGrpSpPr/>
          <p:nvPr/>
        </p:nvGrpSpPr>
        <p:grpSpPr>
          <a:xfrm>
            <a:off x="-1010172" y="-18"/>
            <a:ext cx="12242477" cy="6858000"/>
            <a:chOff x="0" y="0"/>
            <a:chExt cx="12242477" cy="6858000"/>
          </a:xfrm>
        </p:grpSpPr>
        <p:grpSp>
          <p:nvGrpSpPr>
            <p:cNvPr id="20" name="Agrupar 19"/>
            <p:cNvGrpSpPr/>
            <p:nvPr/>
          </p:nvGrpSpPr>
          <p:grpSpPr>
            <a:xfrm>
              <a:off x="0" y="0"/>
              <a:ext cx="12242477" cy="6858000"/>
              <a:chOff x="0" y="0"/>
              <a:chExt cx="12242477" cy="6858000"/>
            </a:xfrm>
          </p:grpSpPr>
          <p:sp>
            <p:nvSpPr>
              <p:cNvPr id="22" name="Retângulo 21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>
                <a:outerShdw blurRad="254000" dist="190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" name="Forma Livre 22"/>
              <p:cNvSpPr/>
              <p:nvPr/>
            </p:nvSpPr>
            <p:spPr>
              <a:xfrm>
                <a:off x="10420350" y="1657350"/>
                <a:ext cx="1771650" cy="3543300"/>
              </a:xfrm>
              <a:custGeom>
                <a:avLst/>
                <a:gdLst>
                  <a:gd name="connsiteX0" fmla="*/ 2076450 w 2076450"/>
                  <a:gd name="connsiteY0" fmla="*/ 0 h 4152900"/>
                  <a:gd name="connsiteX1" fmla="*/ 2076450 w 2076450"/>
                  <a:gd name="connsiteY1" fmla="*/ 4152900 h 4152900"/>
                  <a:gd name="connsiteX2" fmla="*/ 0 w 2076450"/>
                  <a:gd name="connsiteY2" fmla="*/ 2076450 h 4152900"/>
                  <a:gd name="connsiteX3" fmla="*/ 2076450 w 2076450"/>
                  <a:gd name="connsiteY3" fmla="*/ 0 h 415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6450" h="4152900">
                    <a:moveTo>
                      <a:pt x="2076450" y="0"/>
                    </a:moveTo>
                    <a:lnTo>
                      <a:pt x="2076450" y="4152900"/>
                    </a:lnTo>
                    <a:cubicBezTo>
                      <a:pt x="929658" y="4152900"/>
                      <a:pt x="0" y="3223242"/>
                      <a:pt x="0" y="2076450"/>
                    </a:cubicBezTo>
                    <a:cubicBezTo>
                      <a:pt x="0" y="929658"/>
                      <a:pt x="929658" y="0"/>
                      <a:pt x="2076450" y="0"/>
                    </a:cubicBezTo>
                    <a:close/>
                  </a:path>
                </a:pathLst>
              </a:custGeom>
              <a:solidFill>
                <a:srgbClr val="3769B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" name="CaixaDeTexto 23"/>
              <p:cNvSpPr txBox="1"/>
              <p:nvPr/>
            </p:nvSpPr>
            <p:spPr>
              <a:xfrm rot="16200000">
                <a:off x="10223862" y="3105834"/>
                <a:ext cx="33909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3600" b="1" dirty="0">
                    <a:solidFill>
                      <a:schemeClr val="bg2"/>
                    </a:solidFill>
                    <a:latin typeface="Tw Cen MT" panose="020B0602020104020603" pitchFamily="34" charset="0"/>
                  </a:rPr>
                  <a:t>OBJETIVOS </a:t>
                </a:r>
              </a:p>
            </p:txBody>
          </p:sp>
        </p:grpSp>
        <p:pic>
          <p:nvPicPr>
            <p:cNvPr id="21" name="Imagem 2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701126" y="3063238"/>
              <a:ext cx="585217" cy="731521"/>
            </a:xfrm>
            <a:prstGeom prst="rect">
              <a:avLst/>
            </a:prstGeom>
          </p:spPr>
        </p:pic>
      </p:grpSp>
      <p:grpSp>
        <p:nvGrpSpPr>
          <p:cNvPr id="25" name="Agrupar 24"/>
          <p:cNvGrpSpPr/>
          <p:nvPr/>
        </p:nvGrpSpPr>
        <p:grpSpPr>
          <a:xfrm>
            <a:off x="-1455745" y="3"/>
            <a:ext cx="12192001" cy="6858000"/>
            <a:chOff x="0" y="0"/>
            <a:chExt cx="12192001" cy="6858000"/>
          </a:xfrm>
        </p:grpSpPr>
        <p:grpSp>
          <p:nvGrpSpPr>
            <p:cNvPr id="26" name="Agrupar 25"/>
            <p:cNvGrpSpPr/>
            <p:nvPr/>
          </p:nvGrpSpPr>
          <p:grpSpPr>
            <a:xfrm>
              <a:off x="0" y="0"/>
              <a:ext cx="12192001" cy="6858000"/>
              <a:chOff x="0" y="0"/>
              <a:chExt cx="12192001" cy="6858000"/>
            </a:xfrm>
          </p:grpSpPr>
          <p:sp>
            <p:nvSpPr>
              <p:cNvPr id="28" name="Retângulo 27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>
                <a:outerShdw blurRad="254000" dist="190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9" name="Forma Livre 28"/>
              <p:cNvSpPr/>
              <p:nvPr/>
            </p:nvSpPr>
            <p:spPr>
              <a:xfrm>
                <a:off x="10420350" y="1657350"/>
                <a:ext cx="1771650" cy="3543300"/>
              </a:xfrm>
              <a:custGeom>
                <a:avLst/>
                <a:gdLst>
                  <a:gd name="connsiteX0" fmla="*/ 2076450 w 2076450"/>
                  <a:gd name="connsiteY0" fmla="*/ 0 h 4152900"/>
                  <a:gd name="connsiteX1" fmla="*/ 2076450 w 2076450"/>
                  <a:gd name="connsiteY1" fmla="*/ 4152900 h 4152900"/>
                  <a:gd name="connsiteX2" fmla="*/ 0 w 2076450"/>
                  <a:gd name="connsiteY2" fmla="*/ 2076450 h 4152900"/>
                  <a:gd name="connsiteX3" fmla="*/ 2076450 w 2076450"/>
                  <a:gd name="connsiteY3" fmla="*/ 0 h 415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6450" h="4152900">
                    <a:moveTo>
                      <a:pt x="2076450" y="0"/>
                    </a:moveTo>
                    <a:lnTo>
                      <a:pt x="2076450" y="4152900"/>
                    </a:lnTo>
                    <a:cubicBezTo>
                      <a:pt x="929658" y="4152900"/>
                      <a:pt x="0" y="3223242"/>
                      <a:pt x="0" y="2076450"/>
                    </a:cubicBezTo>
                    <a:cubicBezTo>
                      <a:pt x="0" y="929658"/>
                      <a:pt x="929658" y="0"/>
                      <a:pt x="2076450" y="0"/>
                    </a:cubicBezTo>
                    <a:close/>
                  </a:path>
                </a:pathLst>
              </a:custGeom>
              <a:solidFill>
                <a:srgbClr val="83C15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0" name="CaixaDeTexto 29"/>
              <p:cNvSpPr txBox="1"/>
              <p:nvPr/>
            </p:nvSpPr>
            <p:spPr>
              <a:xfrm rot="16200000">
                <a:off x="9712880" y="3167389"/>
                <a:ext cx="443502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2800" b="1" dirty="0">
                    <a:solidFill>
                      <a:schemeClr val="bg2"/>
                    </a:solidFill>
                    <a:latin typeface="Tw Cen MT" panose="020B0602020104020603" pitchFamily="34" charset="0"/>
                  </a:rPr>
                  <a:t>APOIO AO PROJETO </a:t>
                </a:r>
              </a:p>
            </p:txBody>
          </p:sp>
        </p:grpSp>
        <p:pic>
          <p:nvPicPr>
            <p:cNvPr id="27" name="Imagem 2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715381" y="3065524"/>
              <a:ext cx="658369" cy="726949"/>
            </a:xfrm>
            <a:prstGeom prst="rect">
              <a:avLst/>
            </a:prstGeom>
          </p:spPr>
        </p:pic>
      </p:grpSp>
      <p:grpSp>
        <p:nvGrpSpPr>
          <p:cNvPr id="31" name="Agrupar 30"/>
          <p:cNvGrpSpPr/>
          <p:nvPr/>
        </p:nvGrpSpPr>
        <p:grpSpPr>
          <a:xfrm>
            <a:off x="-1866393" y="0"/>
            <a:ext cx="12242477" cy="6858000"/>
            <a:chOff x="0" y="0"/>
            <a:chExt cx="12242477" cy="6858000"/>
          </a:xfrm>
        </p:grpSpPr>
        <p:grpSp>
          <p:nvGrpSpPr>
            <p:cNvPr id="32" name="Agrupar 31"/>
            <p:cNvGrpSpPr/>
            <p:nvPr/>
          </p:nvGrpSpPr>
          <p:grpSpPr>
            <a:xfrm>
              <a:off x="0" y="0"/>
              <a:ext cx="12242477" cy="6858000"/>
              <a:chOff x="0" y="0"/>
              <a:chExt cx="12242477" cy="6858000"/>
            </a:xfrm>
          </p:grpSpPr>
          <p:sp>
            <p:nvSpPr>
              <p:cNvPr id="34" name="Retângulo 3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>
                <a:outerShdw blurRad="254000" dist="190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5" name="Forma Livre 34"/>
              <p:cNvSpPr/>
              <p:nvPr/>
            </p:nvSpPr>
            <p:spPr>
              <a:xfrm>
                <a:off x="10420350" y="1657350"/>
                <a:ext cx="1771650" cy="3543300"/>
              </a:xfrm>
              <a:custGeom>
                <a:avLst/>
                <a:gdLst>
                  <a:gd name="connsiteX0" fmla="*/ 2076450 w 2076450"/>
                  <a:gd name="connsiteY0" fmla="*/ 0 h 4152900"/>
                  <a:gd name="connsiteX1" fmla="*/ 2076450 w 2076450"/>
                  <a:gd name="connsiteY1" fmla="*/ 4152900 h 4152900"/>
                  <a:gd name="connsiteX2" fmla="*/ 0 w 2076450"/>
                  <a:gd name="connsiteY2" fmla="*/ 2076450 h 4152900"/>
                  <a:gd name="connsiteX3" fmla="*/ 2076450 w 2076450"/>
                  <a:gd name="connsiteY3" fmla="*/ 0 h 415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6450" h="4152900">
                    <a:moveTo>
                      <a:pt x="2076450" y="0"/>
                    </a:moveTo>
                    <a:lnTo>
                      <a:pt x="2076450" y="4152900"/>
                    </a:lnTo>
                    <a:cubicBezTo>
                      <a:pt x="929658" y="4152900"/>
                      <a:pt x="0" y="3223242"/>
                      <a:pt x="0" y="2076450"/>
                    </a:cubicBezTo>
                    <a:cubicBezTo>
                      <a:pt x="0" y="929658"/>
                      <a:pt x="929658" y="0"/>
                      <a:pt x="2076450" y="0"/>
                    </a:cubicBezTo>
                    <a:close/>
                  </a:path>
                </a:pathLst>
              </a:custGeom>
              <a:solidFill>
                <a:srgbClr val="BB33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6" name="CaixaDeTexto 35"/>
              <p:cNvSpPr txBox="1"/>
              <p:nvPr/>
            </p:nvSpPr>
            <p:spPr>
              <a:xfrm rot="16200000">
                <a:off x="10223862" y="3105834"/>
                <a:ext cx="33909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3600" b="1" dirty="0">
                    <a:solidFill>
                      <a:schemeClr val="bg2"/>
                    </a:solidFill>
                    <a:latin typeface="Tw Cen MT" panose="020B0602020104020603" pitchFamily="34" charset="0"/>
                  </a:rPr>
                  <a:t>JUSTIFICATIVA </a:t>
                </a:r>
              </a:p>
            </p:txBody>
          </p:sp>
        </p:grpSp>
        <p:pic>
          <p:nvPicPr>
            <p:cNvPr id="33" name="Imagem 3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99638" y="3044950"/>
              <a:ext cx="617221" cy="768098"/>
            </a:xfrm>
            <a:prstGeom prst="rect">
              <a:avLst/>
            </a:prstGeom>
          </p:spPr>
        </p:pic>
      </p:grpSp>
      <p:grpSp>
        <p:nvGrpSpPr>
          <p:cNvPr id="37" name="Agrupar 36"/>
          <p:cNvGrpSpPr/>
          <p:nvPr/>
        </p:nvGrpSpPr>
        <p:grpSpPr>
          <a:xfrm>
            <a:off x="-2293753" y="0"/>
            <a:ext cx="12242477" cy="6858000"/>
            <a:chOff x="0" y="0"/>
            <a:chExt cx="12242477" cy="6858000"/>
          </a:xfrm>
        </p:grpSpPr>
        <p:grpSp>
          <p:nvGrpSpPr>
            <p:cNvPr id="38" name="Agrupar 37"/>
            <p:cNvGrpSpPr/>
            <p:nvPr/>
          </p:nvGrpSpPr>
          <p:grpSpPr>
            <a:xfrm>
              <a:off x="0" y="0"/>
              <a:ext cx="12242477" cy="6858000"/>
              <a:chOff x="0" y="0"/>
              <a:chExt cx="12242477" cy="6858000"/>
            </a:xfrm>
          </p:grpSpPr>
          <p:sp>
            <p:nvSpPr>
              <p:cNvPr id="40" name="Retângulo 39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>
                <a:outerShdw blurRad="254000" dist="190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1" name="Forma Livre 40"/>
              <p:cNvSpPr/>
              <p:nvPr/>
            </p:nvSpPr>
            <p:spPr>
              <a:xfrm>
                <a:off x="10420350" y="1657350"/>
                <a:ext cx="1771650" cy="3543300"/>
              </a:xfrm>
              <a:custGeom>
                <a:avLst/>
                <a:gdLst>
                  <a:gd name="connsiteX0" fmla="*/ 2076450 w 2076450"/>
                  <a:gd name="connsiteY0" fmla="*/ 0 h 4152900"/>
                  <a:gd name="connsiteX1" fmla="*/ 2076450 w 2076450"/>
                  <a:gd name="connsiteY1" fmla="*/ 4152900 h 4152900"/>
                  <a:gd name="connsiteX2" fmla="*/ 0 w 2076450"/>
                  <a:gd name="connsiteY2" fmla="*/ 2076450 h 4152900"/>
                  <a:gd name="connsiteX3" fmla="*/ 2076450 w 2076450"/>
                  <a:gd name="connsiteY3" fmla="*/ 0 h 415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6450" h="4152900">
                    <a:moveTo>
                      <a:pt x="2076450" y="0"/>
                    </a:moveTo>
                    <a:lnTo>
                      <a:pt x="2076450" y="4152900"/>
                    </a:lnTo>
                    <a:cubicBezTo>
                      <a:pt x="929658" y="4152900"/>
                      <a:pt x="0" y="3223242"/>
                      <a:pt x="0" y="2076450"/>
                    </a:cubicBezTo>
                    <a:cubicBezTo>
                      <a:pt x="0" y="929658"/>
                      <a:pt x="929658" y="0"/>
                      <a:pt x="2076450" y="0"/>
                    </a:cubicBezTo>
                    <a:close/>
                  </a:path>
                </a:pathLst>
              </a:custGeom>
              <a:solidFill>
                <a:srgbClr val="E36E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2" name="CaixaDeTexto 41"/>
              <p:cNvSpPr txBox="1"/>
              <p:nvPr/>
            </p:nvSpPr>
            <p:spPr>
              <a:xfrm rot="16200000">
                <a:off x="10223862" y="3105834"/>
                <a:ext cx="33909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3600" b="1" dirty="0">
                    <a:solidFill>
                      <a:schemeClr val="bg2"/>
                    </a:solidFill>
                    <a:latin typeface="Tw Cen MT" panose="020B0602020104020603" pitchFamily="34" charset="0"/>
                  </a:rPr>
                  <a:t>METODOLOGIA </a:t>
                </a:r>
              </a:p>
            </p:txBody>
          </p:sp>
        </p:grpSp>
        <p:pic>
          <p:nvPicPr>
            <p:cNvPr id="39" name="Imagem 3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715640" y="3074668"/>
              <a:ext cx="585217" cy="708661"/>
            </a:xfrm>
            <a:prstGeom prst="rect">
              <a:avLst/>
            </a:prstGeom>
          </p:spPr>
        </p:pic>
      </p:grpSp>
      <p:grpSp>
        <p:nvGrpSpPr>
          <p:cNvPr id="75" name="Agrupar 74"/>
          <p:cNvGrpSpPr/>
          <p:nvPr/>
        </p:nvGrpSpPr>
        <p:grpSpPr>
          <a:xfrm>
            <a:off x="433744" y="148496"/>
            <a:ext cx="8129050" cy="5898986"/>
            <a:chOff x="433744" y="148496"/>
            <a:chExt cx="8129050" cy="5898986"/>
          </a:xfrm>
        </p:grpSpPr>
        <p:pic>
          <p:nvPicPr>
            <p:cNvPr id="66" name="Imagem 6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744" y="148496"/>
              <a:ext cx="2736740" cy="2750492"/>
            </a:xfrm>
            <a:prstGeom prst="rect">
              <a:avLst/>
            </a:prstGeom>
          </p:spPr>
        </p:pic>
        <p:sp>
          <p:nvSpPr>
            <p:cNvPr id="67" name="CaixaDeTexto 66"/>
            <p:cNvSpPr txBox="1"/>
            <p:nvPr/>
          </p:nvSpPr>
          <p:spPr>
            <a:xfrm>
              <a:off x="1985725" y="1130633"/>
              <a:ext cx="521516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800" b="1" dirty="0">
                  <a:solidFill>
                    <a:schemeClr val="accent2">
                      <a:lumMod val="50000"/>
                    </a:schemeClr>
                  </a:solidFill>
                  <a:latin typeface="Tw Cen MT" panose="020B0602020104020603" pitchFamily="34" charset="0"/>
                </a:rPr>
                <a:t>NOMEAÇÃO DAS RUAS:</a:t>
              </a:r>
            </a:p>
          </p:txBody>
        </p:sp>
        <p:sp>
          <p:nvSpPr>
            <p:cNvPr id="68" name="CaixaDeTexto 67"/>
            <p:cNvSpPr txBox="1"/>
            <p:nvPr/>
          </p:nvSpPr>
          <p:spPr>
            <a:xfrm>
              <a:off x="2354286" y="1851801"/>
              <a:ext cx="585030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pt-BR" sz="2000" dirty="0">
                  <a:solidFill>
                    <a:schemeClr val="accent2">
                      <a:lumMod val="50000"/>
                    </a:schemeClr>
                  </a:solidFill>
                  <a:latin typeface="Tw Cen MT" panose="020B0602020104020603" pitchFamily="34" charset="0"/>
                </a:rPr>
                <a:t>Inicialmente foi realizado o levantamento de todas as aves que ocorrem na América do Sul através do catálogo online “</a:t>
              </a:r>
              <a:r>
                <a:rPr lang="pt-BR" sz="2000" i="1" dirty="0" err="1">
                  <a:solidFill>
                    <a:schemeClr val="accent2">
                      <a:lumMod val="50000"/>
                    </a:schemeClr>
                  </a:solidFill>
                  <a:latin typeface="Tw Cen MT" panose="020B0602020104020603" pitchFamily="34" charset="0"/>
                </a:rPr>
                <a:t>Avibase</a:t>
              </a:r>
              <a:r>
                <a:rPr lang="pt-BR" sz="2000" dirty="0">
                  <a:solidFill>
                    <a:schemeClr val="accent2">
                      <a:lumMod val="50000"/>
                    </a:schemeClr>
                  </a:solidFill>
                  <a:latin typeface="Tw Cen MT" panose="020B0602020104020603" pitchFamily="34" charset="0"/>
                </a:rPr>
                <a:t>”, dados de 2018, do total de 3760 aves catalogadas no sul do continente. </a:t>
              </a:r>
            </a:p>
          </p:txBody>
        </p:sp>
        <p:grpSp>
          <p:nvGrpSpPr>
            <p:cNvPr id="69" name="Agrupar 68"/>
            <p:cNvGrpSpPr/>
            <p:nvPr/>
          </p:nvGrpSpPr>
          <p:grpSpPr>
            <a:xfrm>
              <a:off x="5782328" y="3688826"/>
              <a:ext cx="2780466" cy="2358656"/>
              <a:chOff x="1227582" y="4000481"/>
              <a:chExt cx="3303835" cy="2802626"/>
            </a:xfrm>
          </p:grpSpPr>
          <p:pic>
            <p:nvPicPr>
              <p:cNvPr id="70" name="Imagem 69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022086">
                <a:off x="1227582" y="4000481"/>
                <a:ext cx="2400300" cy="2400300"/>
              </a:xfrm>
              <a:prstGeom prst="rect">
                <a:avLst/>
              </a:prstGeom>
            </p:spPr>
          </p:pic>
          <p:pic>
            <p:nvPicPr>
              <p:cNvPr id="71" name="Imagem 70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25007" y="4498484"/>
                <a:ext cx="2206410" cy="1683604"/>
              </a:xfrm>
              <a:prstGeom prst="rect">
                <a:avLst/>
              </a:prstGeom>
            </p:spPr>
          </p:pic>
          <p:pic>
            <p:nvPicPr>
              <p:cNvPr id="72" name="Imagem 71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70590" y="4971483"/>
                <a:ext cx="1831624" cy="1831624"/>
              </a:xfrm>
              <a:prstGeom prst="rect">
                <a:avLst/>
              </a:prstGeom>
            </p:spPr>
          </p:pic>
        </p:grpSp>
        <p:sp>
          <p:nvSpPr>
            <p:cNvPr id="73" name="CaixaDeTexto 72"/>
            <p:cNvSpPr txBox="1"/>
            <p:nvPr/>
          </p:nvSpPr>
          <p:spPr>
            <a:xfrm>
              <a:off x="1852285" y="4184138"/>
              <a:ext cx="521516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800" b="1" dirty="0">
                  <a:solidFill>
                    <a:schemeClr val="accent2">
                      <a:lumMod val="50000"/>
                    </a:schemeClr>
                  </a:solidFill>
                  <a:latin typeface="Tw Cen MT" panose="020B0602020104020603" pitchFamily="34" charset="0"/>
                </a:rPr>
                <a:t>NOMEAÇÃO DOS BAIRROS:</a:t>
              </a:r>
            </a:p>
          </p:txBody>
        </p:sp>
        <p:sp>
          <p:nvSpPr>
            <p:cNvPr id="74" name="CaixaDeTexto 73"/>
            <p:cNvSpPr txBox="1"/>
            <p:nvPr/>
          </p:nvSpPr>
          <p:spPr>
            <a:xfrm>
              <a:off x="994921" y="4671750"/>
              <a:ext cx="490247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2000" dirty="0">
                  <a:solidFill>
                    <a:schemeClr val="accent2">
                      <a:lumMod val="50000"/>
                    </a:schemeClr>
                  </a:solidFill>
                  <a:latin typeface="Tw Cen MT" panose="020B0602020104020603" pitchFamily="34" charset="0"/>
                </a:rPr>
                <a:t>Para nomeação dos bairros escolheu-se nome de frutas regionais com sonoridade adequada ao fácil entendimento na comunicação oral. </a:t>
              </a:r>
            </a:p>
          </p:txBody>
        </p:sp>
      </p:grpSp>
      <p:grpSp>
        <p:nvGrpSpPr>
          <p:cNvPr id="43" name="Agrupar 42"/>
          <p:cNvGrpSpPr/>
          <p:nvPr/>
        </p:nvGrpSpPr>
        <p:grpSpPr>
          <a:xfrm>
            <a:off x="-11718103" y="3"/>
            <a:ext cx="12192000" cy="6858000"/>
            <a:chOff x="0" y="0"/>
            <a:chExt cx="12192000" cy="6858000"/>
          </a:xfrm>
        </p:grpSpPr>
        <p:grpSp>
          <p:nvGrpSpPr>
            <p:cNvPr id="44" name="Agrupar 43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sp>
            <p:nvSpPr>
              <p:cNvPr id="46" name="Retângulo 45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>
                <a:outerShdw blurRad="254000" dist="190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Forma Livre 46"/>
              <p:cNvSpPr/>
              <p:nvPr/>
            </p:nvSpPr>
            <p:spPr>
              <a:xfrm>
                <a:off x="10420350" y="1657350"/>
                <a:ext cx="1771650" cy="3543300"/>
              </a:xfrm>
              <a:custGeom>
                <a:avLst/>
                <a:gdLst>
                  <a:gd name="connsiteX0" fmla="*/ 2076450 w 2076450"/>
                  <a:gd name="connsiteY0" fmla="*/ 0 h 4152900"/>
                  <a:gd name="connsiteX1" fmla="*/ 2076450 w 2076450"/>
                  <a:gd name="connsiteY1" fmla="*/ 4152900 h 4152900"/>
                  <a:gd name="connsiteX2" fmla="*/ 0 w 2076450"/>
                  <a:gd name="connsiteY2" fmla="*/ 2076450 h 4152900"/>
                  <a:gd name="connsiteX3" fmla="*/ 2076450 w 2076450"/>
                  <a:gd name="connsiteY3" fmla="*/ 0 h 415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6450" h="4152900">
                    <a:moveTo>
                      <a:pt x="2076450" y="0"/>
                    </a:moveTo>
                    <a:lnTo>
                      <a:pt x="2076450" y="4152900"/>
                    </a:lnTo>
                    <a:cubicBezTo>
                      <a:pt x="929658" y="4152900"/>
                      <a:pt x="0" y="3223242"/>
                      <a:pt x="0" y="2076450"/>
                    </a:cubicBezTo>
                    <a:cubicBezTo>
                      <a:pt x="0" y="929658"/>
                      <a:pt x="929658" y="0"/>
                      <a:pt x="2076450" y="0"/>
                    </a:cubicBezTo>
                    <a:close/>
                  </a:path>
                </a:pathLst>
              </a:custGeom>
              <a:solidFill>
                <a:srgbClr val="00E0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8" name="CaixaDeTexto 47"/>
              <p:cNvSpPr txBox="1"/>
              <p:nvPr/>
            </p:nvSpPr>
            <p:spPr>
              <a:xfrm rot="16200000">
                <a:off x="10223862" y="3167389"/>
                <a:ext cx="33909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2800" b="1" dirty="0">
                    <a:solidFill>
                      <a:schemeClr val="bg2"/>
                    </a:solidFill>
                    <a:latin typeface="Tw Cen MT" panose="020B0602020104020603" pitchFamily="34" charset="0"/>
                  </a:rPr>
                  <a:t>DESENVOLVIMENTO </a:t>
                </a:r>
              </a:p>
            </p:txBody>
          </p:sp>
        </p:grpSp>
        <p:pic>
          <p:nvPicPr>
            <p:cNvPr id="45" name="Imagem 44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67634" y="3074668"/>
              <a:ext cx="681229" cy="708661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ela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54399589"/>
                  </p:ext>
                </p:extLst>
              </p:nvPr>
            </p:nvGraphicFramePr>
            <p:xfrm>
              <a:off x="399615" y="736352"/>
              <a:ext cx="7598686" cy="701040"/>
            </p:xfrm>
            <a:graphic>
              <a:graphicData uri="http://schemas.openxmlformats.org/drawingml/2006/table">
                <a:tbl>
                  <a:tblPr firstRow="1" bandRow="1">
                    <a:tableStyleId>{B301B821-A1FF-4177-AEE7-76D212191A09}</a:tableStyleId>
                  </a:tblPr>
                  <a:tblGrid>
                    <a:gridCol w="2221963">
                      <a:extLst>
                        <a:ext uri="{9D8B030D-6E8A-4147-A177-3AD203B41FA5}">
                          <a16:colId xmlns:a16="http://schemas.microsoft.com/office/drawing/2014/main" xmlns="" val="3904960199"/>
                        </a:ext>
                      </a:extLst>
                    </a:gridCol>
                    <a:gridCol w="2633497">
                      <a:extLst>
                        <a:ext uri="{9D8B030D-6E8A-4147-A177-3AD203B41FA5}">
                          <a16:colId xmlns:a16="http://schemas.microsoft.com/office/drawing/2014/main" xmlns="" val="1606464"/>
                        </a:ext>
                      </a:extLst>
                    </a:gridCol>
                    <a:gridCol w="2743226">
                      <a:extLst>
                        <a:ext uri="{9D8B030D-6E8A-4147-A177-3AD203B41FA5}">
                          <a16:colId xmlns:a16="http://schemas.microsoft.com/office/drawing/2014/main" xmlns="" val="3057936419"/>
                        </a:ext>
                      </a:extLst>
                    </a:gridCol>
                  </a:tblGrid>
                  <a:tr h="291088"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pt-BR" dirty="0"/>
                            <a:t>ÁREA </a:t>
                          </a:r>
                          <a:r>
                            <a:rPr lang="pt-BR" sz="1600" dirty="0"/>
                            <a:t>APROXIMADA</a:t>
                          </a:r>
                          <a:r>
                            <a:rPr lang="pt-BR" baseline="0" dirty="0"/>
                            <a:t> (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pt-BR" sz="1600" i="1" baseline="0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pt-BR" sz="1600" baseline="0" smtClean="0">
                                      <a:latin typeface="Cambria Math" panose="02040503050406030204" pitchFamily="18" charset="0"/>
                                    </a:rPr>
                                    <m:t>𝑲𝒎</m:t>
                                  </m:r>
                                </m:e>
                                <m:sup>
                                  <m:r>
                                    <a:rPr lang="pt-BR" sz="1600" baseline="0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oMath>
                          </a14:m>
                          <a:r>
                            <a:rPr lang="pt-BR" baseline="0" dirty="0"/>
                            <a:t>)</a:t>
                          </a:r>
                          <a:endParaRPr lang="pt-B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1600" dirty="0"/>
                            <a:t>NÚCLEO</a:t>
                          </a:r>
                          <a:r>
                            <a:rPr lang="pt-BR" dirty="0"/>
                            <a:t> </a:t>
                          </a:r>
                          <a:r>
                            <a:rPr lang="pt-BR" sz="1600" dirty="0"/>
                            <a:t>CIDADE</a:t>
                          </a:r>
                          <a:r>
                            <a:rPr lang="pt-BR" dirty="0"/>
                            <a:t> </a:t>
                          </a:r>
                          <a:r>
                            <a:rPr lang="pt-BR" sz="1600" dirty="0"/>
                            <a:t>NOVA</a:t>
                          </a:r>
                          <a:endParaRPr lang="pt-B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1600" dirty="0"/>
                            <a:t>NÚCLEO NOVA MARABÁ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060595130"/>
                      </a:ext>
                    </a:extLst>
                  </a:tr>
                  <a:tr h="266831">
                    <a:tc vMerge="1">
                      <a:txBody>
                        <a:bodyPr/>
                        <a:lstStyle/>
                        <a:p>
                          <a:endParaRPr lang="pt-B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1600" dirty="0"/>
                            <a:t>19,4</a:t>
                          </a:r>
                          <a:endParaRPr lang="pt-BR" sz="16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1600" dirty="0"/>
                            <a:t>15,4</a:t>
                          </a:r>
                          <a:endParaRPr lang="pt-BR" sz="1600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89750113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ela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54399589"/>
                  </p:ext>
                </p:extLst>
              </p:nvPr>
            </p:nvGraphicFramePr>
            <p:xfrm>
              <a:off x="399615" y="736352"/>
              <a:ext cx="7598686" cy="701040"/>
            </p:xfrm>
            <a:graphic>
              <a:graphicData uri="http://schemas.openxmlformats.org/drawingml/2006/table">
                <a:tbl>
                  <a:tblPr firstRow="1" bandRow="1">
                    <a:tableStyleId>{B301B821-A1FF-4177-AEE7-76D212191A09}</a:tableStyleId>
                  </a:tblPr>
                  <a:tblGrid>
                    <a:gridCol w="2221963">
                      <a:extLst>
                        <a:ext uri="{9D8B030D-6E8A-4147-A177-3AD203B41FA5}">
                          <a16:colId xmlns:a16="http://schemas.microsoft.com/office/drawing/2014/main" val="3904960199"/>
                        </a:ext>
                      </a:extLst>
                    </a:gridCol>
                    <a:gridCol w="2633497">
                      <a:extLst>
                        <a:ext uri="{9D8B030D-6E8A-4147-A177-3AD203B41FA5}">
                          <a16:colId xmlns:a16="http://schemas.microsoft.com/office/drawing/2014/main" val="1606464"/>
                        </a:ext>
                      </a:extLst>
                    </a:gridCol>
                    <a:gridCol w="2743226">
                      <a:extLst>
                        <a:ext uri="{9D8B030D-6E8A-4147-A177-3AD203B41FA5}">
                          <a16:colId xmlns:a16="http://schemas.microsoft.com/office/drawing/2014/main" val="3057936419"/>
                        </a:ext>
                      </a:extLst>
                    </a:gridCol>
                  </a:tblGrid>
                  <a:tr h="365760">
                    <a:tc rowSpan="2">
                      <a:txBody>
                        <a:bodyPr/>
                        <a:lstStyle/>
                        <a:p>
                          <a:endParaRPr lang="pt-BR"/>
                        </a:p>
                      </a:txBody>
                      <a:tcPr anchor="ctr">
                        <a:blipFill>
                          <a:blip r:embed="rId13"/>
                          <a:stretch>
                            <a:fillRect l="-274" t="-1724" r="-242466" b="-112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1600" dirty="0" smtClean="0"/>
                            <a:t>NÚCLEO</a:t>
                          </a:r>
                          <a:r>
                            <a:rPr lang="pt-BR" dirty="0" smtClean="0"/>
                            <a:t> </a:t>
                          </a:r>
                          <a:r>
                            <a:rPr lang="pt-BR" sz="1600" dirty="0" smtClean="0"/>
                            <a:t>CIDADE</a:t>
                          </a:r>
                          <a:r>
                            <a:rPr lang="pt-BR" dirty="0" smtClean="0"/>
                            <a:t> </a:t>
                          </a:r>
                          <a:r>
                            <a:rPr lang="pt-BR" sz="1600" dirty="0" smtClean="0"/>
                            <a:t>NOVA</a:t>
                          </a:r>
                          <a:endParaRPr lang="pt-B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1600" dirty="0" smtClean="0"/>
                            <a:t>NÚCLEO NOVA MARABÁ</a:t>
                          </a:r>
                          <a:endParaRPr lang="pt-BR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60595130"/>
                      </a:ext>
                    </a:extLst>
                  </a:tr>
                  <a:tr h="335280">
                    <a:tc vMerge="1">
                      <a:txBody>
                        <a:bodyPr/>
                        <a:lstStyle/>
                        <a:p>
                          <a:endParaRPr lang="pt-B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1600" dirty="0" smtClean="0"/>
                            <a:t>19,4</a:t>
                          </a:r>
                          <a:endParaRPr lang="pt-BR" sz="16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1600" dirty="0" smtClean="0"/>
                            <a:t>15,4</a:t>
                          </a:r>
                          <a:endParaRPr lang="pt-BR" sz="1600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9750113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" name="CaixaDeTexto 2"/>
          <p:cNvSpPr txBox="1"/>
          <p:nvPr/>
        </p:nvSpPr>
        <p:spPr>
          <a:xfrm>
            <a:off x="2721894" y="192742"/>
            <a:ext cx="37428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accent1">
                    <a:lumMod val="75000"/>
                  </a:schemeClr>
                </a:solidFill>
              </a:rPr>
              <a:t>DADOS COMPLEMENTARES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0448624"/>
              </p:ext>
            </p:extLst>
          </p:nvPr>
        </p:nvGraphicFramePr>
        <p:xfrm>
          <a:off x="968489" y="1535592"/>
          <a:ext cx="6460938" cy="100584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230469">
                  <a:extLst>
                    <a:ext uri="{9D8B030D-6E8A-4147-A177-3AD203B41FA5}">
                      <a16:colId xmlns:a16="http://schemas.microsoft.com/office/drawing/2014/main" xmlns="" val="852678914"/>
                    </a:ext>
                  </a:extLst>
                </a:gridCol>
                <a:gridCol w="3230469">
                  <a:extLst>
                    <a:ext uri="{9D8B030D-6E8A-4147-A177-3AD203B41FA5}">
                      <a16:colId xmlns:a16="http://schemas.microsoft.com/office/drawing/2014/main" xmlns="" val="2776417317"/>
                    </a:ext>
                  </a:extLst>
                </a:gridCol>
              </a:tblGrid>
              <a:tr h="275468">
                <a:tc gridSpan="2"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NÚMERO DE BAIRROS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99355539"/>
                  </a:ext>
                </a:extLst>
              </a:tr>
              <a:tr h="275468"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/>
                        <a:t>NÚCLEO CIDADE NOVA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/>
                        <a:t>NÚCLEO NOVA MARABÁ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83821659"/>
                  </a:ext>
                </a:extLst>
              </a:tr>
              <a:tr h="275468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19 bairros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15 bairros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44059109"/>
                  </a:ext>
                </a:extLst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6264730"/>
              </p:ext>
            </p:extLst>
          </p:nvPr>
        </p:nvGraphicFramePr>
        <p:xfrm>
          <a:off x="1407579" y="2676073"/>
          <a:ext cx="2787650" cy="4048506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2787650">
                  <a:extLst>
                    <a:ext uri="{9D8B030D-6E8A-4147-A177-3AD203B41FA5}">
                      <a16:colId xmlns:a16="http://schemas.microsoft.com/office/drawing/2014/main" xmlns="" val="118918854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NÚCLEO CIDADE NOVA (principais bairros)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3629844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Agrópoles do Incra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9059873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Amapá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3691661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Bairro da Paz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3521856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Bela Vista 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0670733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Belo Horizonte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2784183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Bom Planalto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9336638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Cidade Nova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3339999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Filadélfia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988010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Independência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7798298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Infraero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4879831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Jardim União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5671244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Jardim Vitória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9283019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Km 02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4198124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Laranjeiras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4944763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Liberdade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2296910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Novo Horizonte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7848656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Novo Planalto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941776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São Miguel da Conquista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026462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Vale do Aeroporto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5608384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Vale </a:t>
                      </a:r>
                      <a:r>
                        <a:rPr lang="pt-BR" sz="1100" dirty="0" err="1">
                          <a:effectLst/>
                        </a:rPr>
                        <a:t>Itacaiúnas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298939233"/>
                  </a:ext>
                </a:extLst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0779934"/>
              </p:ext>
            </p:extLst>
          </p:nvPr>
        </p:nvGraphicFramePr>
        <p:xfrm>
          <a:off x="4382469" y="2701804"/>
          <a:ext cx="2787650" cy="3084576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2787650">
                  <a:extLst>
                    <a:ext uri="{9D8B030D-6E8A-4147-A177-3AD203B41FA5}">
                      <a16:colId xmlns:a16="http://schemas.microsoft.com/office/drawing/2014/main" xmlns="" val="23730395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NÚCLEO NOVA MARABÁ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1301679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BAIRRO DA BACABA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6337510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BAIRRO DA GRAVIOLA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5873742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BAIRRO DA MACAÚBA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530757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BAIRRO DA PUPUNHA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855834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BAIRRO DO AÇAÍ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216991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BAIRRO DO BACURÍ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2144304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BAIRRO DO CUPUAÇU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7527049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BAIRRO DO INAJÁ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1127924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BAIRRO DO INGÁ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874430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BAIRRO DO MURICÍ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4889906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BAIRRO DO PIQUIÁ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1142210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BAIRRO DO TAPEREBÁ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418807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BAIRRO DO TUCUMÃ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5889013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BAIRRO DO UMARÍ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2491750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BAIRRO DO CAJUAÇÚ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8202979"/>
                  </a:ext>
                </a:extLst>
              </a:tr>
            </a:tbl>
          </a:graphicData>
        </a:graphic>
      </p:graphicFrame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14"/>
          <a:srcRect l="27466" t="22173" r="29809" b="8383"/>
          <a:stretch/>
        </p:blipFill>
        <p:spPr>
          <a:xfrm>
            <a:off x="1382029" y="968575"/>
            <a:ext cx="5558973" cy="5080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7" name="Imagem 7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825" y="559064"/>
            <a:ext cx="5996764" cy="6143624"/>
          </a:xfrm>
          <a:prstGeom prst="rect">
            <a:avLst/>
          </a:prstGeom>
          <a:effectLst>
            <a:outerShdw blurRad="254000" dist="190500" algn="l" rotWithShape="0">
              <a:prstClr val="black">
                <a:alpha val="40000"/>
              </a:prstClr>
            </a:outerShdw>
          </a:effectLst>
        </p:spPr>
      </p:pic>
      <p:sp>
        <p:nvSpPr>
          <p:cNvPr id="78" name="CaixaDeTexto 77"/>
          <p:cNvSpPr txBox="1"/>
          <p:nvPr/>
        </p:nvSpPr>
        <p:spPr>
          <a:xfrm>
            <a:off x="2164592" y="138334"/>
            <a:ext cx="4186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Tw Cen MT" panose="020B0602020104020603" pitchFamily="34" charset="0"/>
              </a:rPr>
              <a:t>NOVA MARABÁ – DIVISÃO POR FOLHAS</a:t>
            </a:r>
          </a:p>
        </p:txBody>
      </p:sp>
      <p:pic>
        <p:nvPicPr>
          <p:cNvPr id="79" name="Imagem 7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157" y="558397"/>
            <a:ext cx="5998101" cy="6144959"/>
          </a:xfrm>
          <a:prstGeom prst="rect">
            <a:avLst/>
          </a:prstGeom>
        </p:spPr>
      </p:pic>
      <p:sp>
        <p:nvSpPr>
          <p:cNvPr id="80" name="CaixaDeTexto 79"/>
          <p:cNvSpPr txBox="1"/>
          <p:nvPr/>
        </p:nvSpPr>
        <p:spPr>
          <a:xfrm>
            <a:off x="2166851" y="138316"/>
            <a:ext cx="4321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Tw Cen MT" panose="020B0602020104020603" pitchFamily="34" charset="0"/>
              </a:rPr>
              <a:t>NOVA MARABÁ – DIVISÃO POR BAIRROS</a:t>
            </a:r>
          </a:p>
        </p:txBody>
      </p:sp>
      <p:pic>
        <p:nvPicPr>
          <p:cNvPr id="81" name="Imagem 8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680" y="558397"/>
            <a:ext cx="6003054" cy="6144959"/>
          </a:xfrm>
          <a:prstGeom prst="rect">
            <a:avLst/>
          </a:prstGeom>
        </p:spPr>
      </p:pic>
      <p:sp>
        <p:nvSpPr>
          <p:cNvPr id="49" name="Retângulo 48"/>
          <p:cNvSpPr/>
          <p:nvPr/>
        </p:nvSpPr>
        <p:spPr>
          <a:xfrm>
            <a:off x="1349564" y="307700"/>
            <a:ext cx="57600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Tw Cen MT" panose="020B0602020104020603" pitchFamily="34" charset="0"/>
              </a:rPr>
              <a:t>RELAÇÃO DE RUAS POR BAIRROS E FOLHAS DA NOVA MARABÁ </a:t>
            </a:r>
            <a:endParaRPr lang="pt-BR" dirty="0">
              <a:solidFill>
                <a:schemeClr val="accent1">
                  <a:lumMod val="75000"/>
                </a:schemeClr>
              </a:solidFill>
              <a:latin typeface="Tw Cen MT" panose="020B0602020104020603" pitchFamily="34" charset="0"/>
            </a:endParaRPr>
          </a:p>
        </p:txBody>
      </p:sp>
      <p:pic>
        <p:nvPicPr>
          <p:cNvPr id="50" name="Imagem 49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462" y="558378"/>
            <a:ext cx="6017271" cy="6144309"/>
          </a:xfrm>
          <a:prstGeom prst="rect">
            <a:avLst/>
          </a:prstGeom>
        </p:spPr>
      </p:pic>
      <p:pic>
        <p:nvPicPr>
          <p:cNvPr id="53" name="Imagem 5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936" y="2891631"/>
            <a:ext cx="1244230" cy="1290251"/>
          </a:xfrm>
          <a:prstGeom prst="rect">
            <a:avLst/>
          </a:prstGeom>
        </p:spPr>
      </p:pic>
      <p:pic>
        <p:nvPicPr>
          <p:cNvPr id="54" name="Imagem 53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4122" y="2875715"/>
            <a:ext cx="1266275" cy="1322042"/>
          </a:xfrm>
          <a:prstGeom prst="rect">
            <a:avLst/>
          </a:prstGeom>
        </p:spPr>
      </p:pic>
      <p:grpSp>
        <p:nvGrpSpPr>
          <p:cNvPr id="55" name="Agrupar 54"/>
          <p:cNvGrpSpPr/>
          <p:nvPr/>
        </p:nvGrpSpPr>
        <p:grpSpPr>
          <a:xfrm>
            <a:off x="1429841" y="158166"/>
            <a:ext cx="6360336" cy="6640442"/>
            <a:chOff x="-2671941" y="5200632"/>
            <a:chExt cx="1266275" cy="1322042"/>
          </a:xfrm>
        </p:grpSpPr>
        <p:pic>
          <p:nvPicPr>
            <p:cNvPr id="76" name="Imagem 75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663127" y="5216548"/>
              <a:ext cx="1244230" cy="1290251"/>
            </a:xfrm>
            <a:prstGeom prst="rect">
              <a:avLst/>
            </a:prstGeom>
          </p:spPr>
        </p:pic>
        <p:pic>
          <p:nvPicPr>
            <p:cNvPr id="82" name="Imagem 81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671941" y="5200632"/>
              <a:ext cx="1266275" cy="1322042"/>
            </a:xfrm>
            <a:prstGeom prst="rect">
              <a:avLst/>
            </a:prstGeom>
          </p:spPr>
        </p:pic>
      </p:grpSp>
      <p:sp>
        <p:nvSpPr>
          <p:cNvPr id="56" name="CaixaDeTexto 55"/>
          <p:cNvSpPr txBox="1"/>
          <p:nvPr/>
        </p:nvSpPr>
        <p:spPr>
          <a:xfrm>
            <a:off x="379638" y="3435505"/>
            <a:ext cx="4297641" cy="646331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accent1">
                    <a:lumMod val="50000"/>
                  </a:schemeClr>
                </a:solidFill>
                <a:latin typeface="Tw Cen MT" panose="020B0602020104020603" pitchFamily="34" charset="0"/>
              </a:rPr>
              <a:t>BAIRRO DO MURICI</a:t>
            </a:r>
          </a:p>
        </p:txBody>
      </p:sp>
    </p:spTree>
    <p:extLst>
      <p:ext uri="{BB962C8B-B14F-4D97-AF65-F5344CB8AC3E}">
        <p14:creationId xmlns:p14="http://schemas.microsoft.com/office/powerpoint/2010/main" val="2812992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0 L 0.73464 0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73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000"/>
                            </p:stCondLst>
                            <p:childTnLst>
                              <p:par>
                                <p:cTn id="10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1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07407E-6 L 0.25001 4.07407E-6 " pathEditMode="relative" rAng="0" ptsTypes="AA">
                                      <p:cBhvr>
                                        <p:cTn id="113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78" grpId="0"/>
      <p:bldP spid="78" grpId="1"/>
      <p:bldP spid="80" grpId="0"/>
      <p:bldP spid="80" grpId="1"/>
      <p:bldP spid="49" grpId="0"/>
      <p:bldP spid="49" grpId="1"/>
      <p:bldP spid="56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1425</TotalTime>
  <Words>879</Words>
  <Application>Microsoft Office PowerPoint</Application>
  <PresentationFormat>Personalizar</PresentationFormat>
  <Paragraphs>162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1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SICOM</dc:creator>
  <cp:lastModifiedBy>gab11-pc3</cp:lastModifiedBy>
  <cp:revision>131</cp:revision>
  <dcterms:created xsi:type="dcterms:W3CDTF">2020-07-22T13:08:08Z</dcterms:created>
  <dcterms:modified xsi:type="dcterms:W3CDTF">2021-04-14T14:17:11Z</dcterms:modified>
</cp:coreProperties>
</file>