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0033"/>
    <a:srgbClr val="993366"/>
    <a:srgbClr val="BB33A0"/>
    <a:srgbClr val="CC3399"/>
    <a:srgbClr val="FFCCFF"/>
    <a:srgbClr val="FF3399"/>
    <a:srgbClr val="E36E21"/>
    <a:srgbClr val="AFABAB"/>
    <a:srgbClr val="2F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>
        <p:scale>
          <a:sx n="115" d="100"/>
          <a:sy n="115" d="100"/>
        </p:scale>
        <p:origin x="-34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24-72DB-4701-B330-84AF0EE5FD3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249-3F61-4833-B8C7-0E31D575F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28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24-72DB-4701-B330-84AF0EE5FD3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249-3F61-4833-B8C7-0E31D575F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96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24-72DB-4701-B330-84AF0EE5FD3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249-3F61-4833-B8C7-0E31D575F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99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24-72DB-4701-B330-84AF0EE5FD3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249-3F61-4833-B8C7-0E31D575F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1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24-72DB-4701-B330-84AF0EE5FD3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249-3F61-4833-B8C7-0E31D575F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58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24-72DB-4701-B330-84AF0EE5FD3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249-3F61-4833-B8C7-0E31D575F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1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24-72DB-4701-B330-84AF0EE5FD3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249-3F61-4833-B8C7-0E31D575F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17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24-72DB-4701-B330-84AF0EE5FD3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249-3F61-4833-B8C7-0E31D575F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83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24-72DB-4701-B330-84AF0EE5FD3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249-3F61-4833-B8C7-0E31D575F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31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24-72DB-4701-B330-84AF0EE5FD3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249-3F61-4833-B8C7-0E31D575F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46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24-72DB-4701-B330-84AF0EE5FD3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249-3F61-4833-B8C7-0E31D575F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38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41724-72DB-4701-B330-84AF0EE5FD3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E7249-3F61-4833-B8C7-0E31D575F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5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12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5" Type="http://schemas.openxmlformats.org/officeDocument/2006/relationships/image" Target="../media/image24.png"/><Relationship Id="rId10" Type="http://schemas.openxmlformats.org/officeDocument/2006/relationships/image" Target="../media/image16.png"/><Relationship Id="rId4" Type="http://schemas.openxmlformats.org/officeDocument/2006/relationships/image" Target="../media/image20.jpg"/><Relationship Id="rId9" Type="http://schemas.openxmlformats.org/officeDocument/2006/relationships/image" Target="../media/image15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12" Type="http://schemas.openxmlformats.org/officeDocument/2006/relationships/image" Target="../media/image15.png"/><Relationship Id="rId17" Type="http://schemas.openxmlformats.org/officeDocument/2006/relationships/image" Target="../media/image33.png"/><Relationship Id="rId2" Type="http://schemas.openxmlformats.org/officeDocument/2006/relationships/image" Target="../media/image11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4.png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37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12.png"/><Relationship Id="rId21" Type="http://schemas.openxmlformats.org/officeDocument/2006/relationships/image" Target="../media/image46.png"/><Relationship Id="rId7" Type="http://schemas.openxmlformats.org/officeDocument/2006/relationships/image" Target="../media/image16.png"/><Relationship Id="rId12" Type="http://schemas.openxmlformats.org/officeDocument/2006/relationships/image" Target="../media/image17.png"/><Relationship Id="rId17" Type="http://schemas.openxmlformats.org/officeDocument/2006/relationships/image" Target="../media/image42.png"/><Relationship Id="rId2" Type="http://schemas.openxmlformats.org/officeDocument/2006/relationships/image" Target="../media/image11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7.png"/><Relationship Id="rId5" Type="http://schemas.openxmlformats.org/officeDocument/2006/relationships/image" Target="../media/image14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image" Target="../media/image13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" y="-9217"/>
            <a:ext cx="12264132" cy="6910552"/>
          </a:xfrm>
          <a:prstGeom prst="rect">
            <a:avLst/>
          </a:prstGeom>
        </p:spPr>
      </p:pic>
      <p:sp>
        <p:nvSpPr>
          <p:cNvPr id="43" name="Forma Livre 42"/>
          <p:cNvSpPr/>
          <p:nvPr/>
        </p:nvSpPr>
        <p:spPr>
          <a:xfrm>
            <a:off x="-1" y="0"/>
            <a:ext cx="12271341" cy="6858000"/>
          </a:xfrm>
          <a:custGeom>
            <a:avLst/>
            <a:gdLst>
              <a:gd name="connsiteX0" fmla="*/ 3894650 w 12271341"/>
              <a:gd name="connsiteY0" fmla="*/ 0 h 6858000"/>
              <a:gd name="connsiteX1" fmla="*/ 8104225 w 12271341"/>
              <a:gd name="connsiteY1" fmla="*/ 0 h 6858000"/>
              <a:gd name="connsiteX2" fmla="*/ 12271341 w 12271341"/>
              <a:gd name="connsiteY2" fmla="*/ 0 h 6858000"/>
              <a:gd name="connsiteX3" fmla="*/ 12271341 w 12271341"/>
              <a:gd name="connsiteY3" fmla="*/ 6858000 h 6858000"/>
              <a:gd name="connsiteX4" fmla="*/ 8104225 w 12271341"/>
              <a:gd name="connsiteY4" fmla="*/ 6858000 h 6858000"/>
              <a:gd name="connsiteX5" fmla="*/ 3894650 w 12271341"/>
              <a:gd name="connsiteY5" fmla="*/ 6858000 h 6858000"/>
              <a:gd name="connsiteX6" fmla="*/ 6150049 w 12271341"/>
              <a:gd name="connsiteY6" fmla="*/ 3429000 h 6858000"/>
              <a:gd name="connsiteX7" fmla="*/ 2964671 w 12271341"/>
              <a:gd name="connsiteY7" fmla="*/ 0 h 6858000"/>
              <a:gd name="connsiteX8" fmla="*/ 3347684 w 12271341"/>
              <a:gd name="connsiteY8" fmla="*/ 0 h 6858000"/>
              <a:gd name="connsiteX9" fmla="*/ 5603083 w 12271341"/>
              <a:gd name="connsiteY9" fmla="*/ 3429000 h 6858000"/>
              <a:gd name="connsiteX10" fmla="*/ 3347684 w 12271341"/>
              <a:gd name="connsiteY10" fmla="*/ 6858000 h 6858000"/>
              <a:gd name="connsiteX11" fmla="*/ 2964671 w 12271341"/>
              <a:gd name="connsiteY11" fmla="*/ 6858000 h 6858000"/>
              <a:gd name="connsiteX12" fmla="*/ 5172501 w 12271341"/>
              <a:gd name="connsiteY12" fmla="*/ 3429000 h 6858000"/>
              <a:gd name="connsiteX13" fmla="*/ 0 w 12271341"/>
              <a:gd name="connsiteY13" fmla="*/ 0 h 6858000"/>
              <a:gd name="connsiteX14" fmla="*/ 2207830 w 12271341"/>
              <a:gd name="connsiteY14" fmla="*/ 3429000 h 6858000"/>
              <a:gd name="connsiteX15" fmla="*/ 0 w 12271341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71341" h="6858000">
                <a:moveTo>
                  <a:pt x="3894650" y="0"/>
                </a:moveTo>
                <a:lnTo>
                  <a:pt x="8104225" y="0"/>
                </a:lnTo>
                <a:lnTo>
                  <a:pt x="12271341" y="0"/>
                </a:lnTo>
                <a:lnTo>
                  <a:pt x="12271341" y="6858000"/>
                </a:lnTo>
                <a:lnTo>
                  <a:pt x="8104225" y="6858000"/>
                </a:lnTo>
                <a:lnTo>
                  <a:pt x="3894650" y="6858000"/>
                </a:lnTo>
                <a:lnTo>
                  <a:pt x="6150049" y="3429000"/>
                </a:lnTo>
                <a:close/>
                <a:moveTo>
                  <a:pt x="2964671" y="0"/>
                </a:moveTo>
                <a:lnTo>
                  <a:pt x="3347684" y="0"/>
                </a:lnTo>
                <a:lnTo>
                  <a:pt x="5603083" y="3429000"/>
                </a:lnTo>
                <a:lnTo>
                  <a:pt x="3347684" y="6858000"/>
                </a:lnTo>
                <a:lnTo>
                  <a:pt x="2964671" y="6858000"/>
                </a:lnTo>
                <a:lnTo>
                  <a:pt x="5172501" y="3429000"/>
                </a:lnTo>
                <a:close/>
                <a:moveTo>
                  <a:pt x="0" y="0"/>
                </a:moveTo>
                <a:lnTo>
                  <a:pt x="2207830" y="3429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" name="Divisa 43"/>
          <p:cNvSpPr/>
          <p:nvPr/>
        </p:nvSpPr>
        <p:spPr>
          <a:xfrm>
            <a:off x="859803" y="-13648"/>
            <a:ext cx="5445456" cy="6871648"/>
          </a:xfrm>
          <a:prstGeom prst="chevron">
            <a:avLst>
              <a:gd name="adj" fmla="val 4097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6561484" y="3235957"/>
            <a:ext cx="425065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PREFEITURA MUNICIPAL DE MARABÁ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5815593" y="3465327"/>
            <a:ext cx="5742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pt-B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SECRETARIA DE MINERAÇÃO, INDÚSTRIA,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COMÉRCIO, CIÊNCIA E TECNOLOGIA </a:t>
            </a:r>
            <a:endParaRPr lang="pt-BR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7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47" y="809185"/>
            <a:ext cx="2138126" cy="2426772"/>
          </a:xfrm>
          <a:prstGeom prst="rect">
            <a:avLst/>
          </a:prstGeom>
        </p:spPr>
      </p:pic>
      <p:sp>
        <p:nvSpPr>
          <p:cNvPr id="51" name="Paralelogramo 50"/>
          <p:cNvSpPr/>
          <p:nvPr/>
        </p:nvSpPr>
        <p:spPr>
          <a:xfrm flipH="1">
            <a:off x="260180" y="4977769"/>
            <a:ext cx="10541249" cy="1419368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/>
          <p:cNvSpPr/>
          <p:nvPr/>
        </p:nvSpPr>
        <p:spPr>
          <a:xfrm>
            <a:off x="-545910" y="4883873"/>
            <a:ext cx="13019963" cy="12359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Paralelogramo 49"/>
          <p:cNvSpPr/>
          <p:nvPr/>
        </p:nvSpPr>
        <p:spPr>
          <a:xfrm>
            <a:off x="627802" y="4981869"/>
            <a:ext cx="11230478" cy="1419368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122830" y="163773"/>
            <a:ext cx="11900848" cy="656457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1201848" y="4618195"/>
            <a:ext cx="10082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dirty="0">
              <a:ln w="0"/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</a:endParaRPr>
          </a:p>
          <a:p>
            <a:pPr algn="ctr"/>
            <a:r>
              <a:rPr lang="pt-BR" sz="3200" b="1" dirty="0">
                <a:ln w="0"/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PROJETO DE NOMEAÇÃO DAS VIAS URBANAS DO NÚCLEO NOVA MARABÁ, MUNICÍPIO DE MARABÁ-PA </a:t>
            </a:r>
          </a:p>
        </p:txBody>
      </p:sp>
    </p:spTree>
    <p:extLst>
      <p:ext uri="{BB962C8B-B14F-4D97-AF65-F5344CB8AC3E}">
        <p14:creationId xmlns:p14="http://schemas.microsoft.com/office/powerpoint/2010/main" val="328669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3791856" y="353211"/>
            <a:ext cx="5021943" cy="1235938"/>
            <a:chOff x="2506332" y="343973"/>
            <a:chExt cx="7886018" cy="1940808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332" y="343973"/>
              <a:ext cx="1709964" cy="1940808"/>
            </a:xfrm>
            <a:prstGeom prst="rect">
              <a:avLst/>
            </a:prstGeom>
            <a:effectLst>
              <a:outerShdw blurRad="254000" dist="1905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CaixaDeTexto 4"/>
            <p:cNvSpPr txBox="1"/>
            <p:nvPr/>
          </p:nvSpPr>
          <p:spPr>
            <a:xfrm>
              <a:off x="4527220" y="516922"/>
              <a:ext cx="5865130" cy="1594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Secretaria Municipal de Mineração, Industria, Comércio, Ciência e Tecnologia.</a:t>
              </a: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982685" y="5072743"/>
            <a:ext cx="6226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w Cen MT" panose="020B0602020104020603" pitchFamily="34" charset="0"/>
              </a:rPr>
              <a:t>SECRETÁRIO: RICARDO PUGLIESE – (94) 98411-8448/(94) 3321-1188</a:t>
            </a:r>
          </a:p>
          <a:p>
            <a:pPr algn="ctr"/>
            <a:r>
              <a:rPr lang="pt-BR" sz="1600" dirty="0">
                <a:latin typeface="Tw Cen MT" panose="020B0602020104020603" pitchFamily="34" charset="0"/>
              </a:rPr>
              <a:t>ricardo.pugliese@marabá.pa.gov.br/sicom@marabá.pa.gov.br</a:t>
            </a:r>
          </a:p>
          <a:p>
            <a:pPr algn="ctr"/>
            <a:r>
              <a:rPr lang="pt-BR" sz="1600" dirty="0">
                <a:latin typeface="Tw Cen MT" panose="020B0602020104020603" pitchFamily="34" charset="0"/>
              </a:rPr>
              <a:t>COORDENADOR: CAÍQUE CÉSAR -  (94) 99293-2614</a:t>
            </a:r>
          </a:p>
          <a:p>
            <a:pPr algn="ctr"/>
            <a:r>
              <a:rPr lang="pt-BR" sz="1600" dirty="0">
                <a:latin typeface="Tw Cen MT" panose="020B0602020104020603" pitchFamily="34" charset="0"/>
              </a:rPr>
              <a:t>caique.cesar.silva@gmail.com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91856" y="2418366"/>
            <a:ext cx="4608287" cy="1323439"/>
          </a:xfrm>
          <a:prstGeom prst="rect">
            <a:avLst/>
          </a:prstGeom>
          <a:noFill/>
          <a:effectLst>
            <a:outerShdw blurRad="127000" dist="635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8000" dirty="0">
                <a:latin typeface="Tw Cen MT" panose="020B0602020104020603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73123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elogramo 5"/>
          <p:cNvSpPr/>
          <p:nvPr/>
        </p:nvSpPr>
        <p:spPr>
          <a:xfrm flipH="1">
            <a:off x="-195942" y="4992914"/>
            <a:ext cx="11785600" cy="1582057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-195942" y="102362"/>
            <a:ext cx="12597492" cy="60902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Paralelogramo 4"/>
          <p:cNvSpPr/>
          <p:nvPr/>
        </p:nvSpPr>
        <p:spPr>
          <a:xfrm>
            <a:off x="203201" y="5591405"/>
            <a:ext cx="11785600" cy="983566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98262" y="858483"/>
            <a:ext cx="11009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1" dirty="0">
              <a:ln w="0"/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</a:endParaRPr>
          </a:p>
          <a:p>
            <a:pPr algn="ctr"/>
            <a:r>
              <a:rPr lang="pt-BR" sz="2000" b="1" dirty="0">
                <a:ln w="0"/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PROJETO DE NOMEAÇÃO DAS VIAS URBANAS DO NÚCLEO NOVA MARABÁ, MUNICÍPIO DE MARABÁ-PA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80574" y="5783942"/>
            <a:ext cx="481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SECRETÁRIO: RICARDO PUGLIESE</a:t>
            </a:r>
          </a:p>
          <a:p>
            <a:r>
              <a:rPr lang="pt-BR" sz="2000" dirty="0"/>
              <a:t>COORDENADOR: CAÍQUE CÉSAR 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26" y="1881083"/>
            <a:ext cx="711824" cy="705842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31" y="2283272"/>
            <a:ext cx="743578" cy="749528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01" y="2705251"/>
            <a:ext cx="787874" cy="78787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457" y="3147505"/>
            <a:ext cx="711824" cy="711824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21" y="3974034"/>
            <a:ext cx="725488" cy="725488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47" y="4422077"/>
            <a:ext cx="712234" cy="712234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87" y="3583621"/>
            <a:ext cx="703694" cy="703694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2" y="170815"/>
            <a:ext cx="838198" cy="951354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6561545" y="4159819"/>
            <a:ext cx="228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>
              <a:ln w="0"/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Forma Livre 50"/>
          <p:cNvSpPr/>
          <p:nvPr/>
        </p:nvSpPr>
        <p:spPr>
          <a:xfrm>
            <a:off x="4499430" y="2039596"/>
            <a:ext cx="3193142" cy="391886"/>
          </a:xfrm>
          <a:custGeom>
            <a:avLst/>
            <a:gdLst>
              <a:gd name="connsiteX0" fmla="*/ 205510 w 3193142"/>
              <a:gd name="connsiteY0" fmla="*/ 0 h 391886"/>
              <a:gd name="connsiteX1" fmla="*/ 205511 w 3193142"/>
              <a:gd name="connsiteY1" fmla="*/ 0 h 391886"/>
              <a:gd name="connsiteX2" fmla="*/ 3193142 w 3193142"/>
              <a:gd name="connsiteY2" fmla="*/ 0 h 391886"/>
              <a:gd name="connsiteX3" fmla="*/ 3193142 w 3193142"/>
              <a:gd name="connsiteY3" fmla="*/ 391886 h 391886"/>
              <a:gd name="connsiteX4" fmla="*/ 205511 w 3193142"/>
              <a:gd name="connsiteY4" fmla="*/ 391886 h 391886"/>
              <a:gd name="connsiteX5" fmla="*/ 205510 w 3193142"/>
              <a:gd name="connsiteY5" fmla="*/ 391886 h 391886"/>
              <a:gd name="connsiteX6" fmla="*/ 205511 w 3193142"/>
              <a:gd name="connsiteY6" fmla="*/ 391886 h 391886"/>
              <a:gd name="connsiteX7" fmla="*/ 134850 w 3193142"/>
              <a:gd name="connsiteY7" fmla="*/ 379996 h 391886"/>
              <a:gd name="connsiteX8" fmla="*/ 4174 w 3193142"/>
              <a:gd name="connsiteY8" fmla="*/ 235432 h 391886"/>
              <a:gd name="connsiteX9" fmla="*/ 0 w 3193142"/>
              <a:gd name="connsiteY9" fmla="*/ 195953 h 391886"/>
              <a:gd name="connsiteX10" fmla="*/ 0 w 3193142"/>
              <a:gd name="connsiteY10" fmla="*/ 195934 h 391886"/>
              <a:gd name="connsiteX11" fmla="*/ 4174 w 3193142"/>
              <a:gd name="connsiteY11" fmla="*/ 156454 h 391886"/>
              <a:gd name="connsiteX12" fmla="*/ 134850 w 3193142"/>
              <a:gd name="connsiteY12" fmla="*/ 11890 h 391886"/>
              <a:gd name="connsiteX13" fmla="*/ 205511 w 3193142"/>
              <a:gd name="connsiteY13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3142" h="391886">
                <a:moveTo>
                  <a:pt x="205510" y="0"/>
                </a:moveTo>
                <a:lnTo>
                  <a:pt x="205511" y="0"/>
                </a:lnTo>
                <a:lnTo>
                  <a:pt x="3193142" y="0"/>
                </a:lnTo>
                <a:lnTo>
                  <a:pt x="3193142" y="391886"/>
                </a:lnTo>
                <a:lnTo>
                  <a:pt x="205511" y="391886"/>
                </a:lnTo>
                <a:lnTo>
                  <a:pt x="205510" y="391886"/>
                </a:lnTo>
                <a:lnTo>
                  <a:pt x="205511" y="391886"/>
                </a:lnTo>
                <a:lnTo>
                  <a:pt x="134850" y="379996"/>
                </a:lnTo>
                <a:cubicBezTo>
                  <a:pt x="68749" y="356921"/>
                  <a:pt x="18547" y="302398"/>
                  <a:pt x="4174" y="235432"/>
                </a:cubicBezTo>
                <a:lnTo>
                  <a:pt x="0" y="195953"/>
                </a:lnTo>
                <a:lnTo>
                  <a:pt x="0" y="195934"/>
                </a:lnTo>
                <a:lnTo>
                  <a:pt x="4174" y="156454"/>
                </a:lnTo>
                <a:cubicBezTo>
                  <a:pt x="18547" y="89488"/>
                  <a:pt x="68749" y="34966"/>
                  <a:pt x="134850" y="11890"/>
                </a:cubicBezTo>
                <a:lnTo>
                  <a:pt x="205511" y="0"/>
                </a:ln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chemeClr val="accent4">
                  <a:lumMod val="7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585890" y="2036908"/>
            <a:ext cx="1857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n w="0"/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INTRODUÇÃO</a:t>
            </a:r>
          </a:p>
        </p:txBody>
      </p:sp>
      <p:sp>
        <p:nvSpPr>
          <p:cNvPr id="53" name="Forma Livre 52"/>
          <p:cNvSpPr/>
          <p:nvPr/>
        </p:nvSpPr>
        <p:spPr>
          <a:xfrm flipH="1">
            <a:off x="4506233" y="2464498"/>
            <a:ext cx="3193142" cy="391886"/>
          </a:xfrm>
          <a:custGeom>
            <a:avLst/>
            <a:gdLst>
              <a:gd name="connsiteX0" fmla="*/ 205510 w 3193142"/>
              <a:gd name="connsiteY0" fmla="*/ 0 h 391886"/>
              <a:gd name="connsiteX1" fmla="*/ 205511 w 3193142"/>
              <a:gd name="connsiteY1" fmla="*/ 0 h 391886"/>
              <a:gd name="connsiteX2" fmla="*/ 3193142 w 3193142"/>
              <a:gd name="connsiteY2" fmla="*/ 0 h 391886"/>
              <a:gd name="connsiteX3" fmla="*/ 3193142 w 3193142"/>
              <a:gd name="connsiteY3" fmla="*/ 391886 h 391886"/>
              <a:gd name="connsiteX4" fmla="*/ 205511 w 3193142"/>
              <a:gd name="connsiteY4" fmla="*/ 391886 h 391886"/>
              <a:gd name="connsiteX5" fmla="*/ 205510 w 3193142"/>
              <a:gd name="connsiteY5" fmla="*/ 391886 h 391886"/>
              <a:gd name="connsiteX6" fmla="*/ 205511 w 3193142"/>
              <a:gd name="connsiteY6" fmla="*/ 391886 h 391886"/>
              <a:gd name="connsiteX7" fmla="*/ 134850 w 3193142"/>
              <a:gd name="connsiteY7" fmla="*/ 379996 h 391886"/>
              <a:gd name="connsiteX8" fmla="*/ 4174 w 3193142"/>
              <a:gd name="connsiteY8" fmla="*/ 235432 h 391886"/>
              <a:gd name="connsiteX9" fmla="*/ 0 w 3193142"/>
              <a:gd name="connsiteY9" fmla="*/ 195953 h 391886"/>
              <a:gd name="connsiteX10" fmla="*/ 0 w 3193142"/>
              <a:gd name="connsiteY10" fmla="*/ 195934 h 391886"/>
              <a:gd name="connsiteX11" fmla="*/ 4174 w 3193142"/>
              <a:gd name="connsiteY11" fmla="*/ 156454 h 391886"/>
              <a:gd name="connsiteX12" fmla="*/ 134850 w 3193142"/>
              <a:gd name="connsiteY12" fmla="*/ 11890 h 391886"/>
              <a:gd name="connsiteX13" fmla="*/ 205511 w 3193142"/>
              <a:gd name="connsiteY13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3142" h="391886">
                <a:moveTo>
                  <a:pt x="205510" y="0"/>
                </a:moveTo>
                <a:lnTo>
                  <a:pt x="205511" y="0"/>
                </a:lnTo>
                <a:lnTo>
                  <a:pt x="3193142" y="0"/>
                </a:lnTo>
                <a:lnTo>
                  <a:pt x="3193142" y="391886"/>
                </a:lnTo>
                <a:lnTo>
                  <a:pt x="205511" y="391886"/>
                </a:lnTo>
                <a:lnTo>
                  <a:pt x="205510" y="391886"/>
                </a:lnTo>
                <a:lnTo>
                  <a:pt x="205511" y="391886"/>
                </a:lnTo>
                <a:lnTo>
                  <a:pt x="134850" y="379996"/>
                </a:lnTo>
                <a:cubicBezTo>
                  <a:pt x="68749" y="356921"/>
                  <a:pt x="18547" y="302398"/>
                  <a:pt x="4174" y="235432"/>
                </a:cubicBezTo>
                <a:lnTo>
                  <a:pt x="0" y="195953"/>
                </a:lnTo>
                <a:lnTo>
                  <a:pt x="0" y="195934"/>
                </a:lnTo>
                <a:lnTo>
                  <a:pt x="4174" y="156454"/>
                </a:lnTo>
                <a:cubicBezTo>
                  <a:pt x="18547" y="89488"/>
                  <a:pt x="68749" y="34966"/>
                  <a:pt x="134850" y="11890"/>
                </a:cubicBezTo>
                <a:lnTo>
                  <a:pt x="205511" y="0"/>
                </a:lnTo>
                <a:close/>
              </a:path>
            </a:pathLst>
          </a:custGeom>
          <a:gradFill>
            <a:gsLst>
              <a:gs pos="0">
                <a:srgbClr val="FE0802"/>
              </a:gs>
              <a:gs pos="100000">
                <a:srgbClr val="A33A0C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7022090" y="2457013"/>
            <a:ext cx="1857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n w="0"/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HISTÓRICO</a:t>
            </a:r>
          </a:p>
        </p:txBody>
      </p:sp>
      <p:sp>
        <p:nvSpPr>
          <p:cNvPr id="59" name="Forma Livre 58"/>
          <p:cNvSpPr/>
          <p:nvPr/>
        </p:nvSpPr>
        <p:spPr>
          <a:xfrm>
            <a:off x="4493823" y="2889400"/>
            <a:ext cx="3193142" cy="391886"/>
          </a:xfrm>
          <a:custGeom>
            <a:avLst/>
            <a:gdLst>
              <a:gd name="connsiteX0" fmla="*/ 205510 w 3193142"/>
              <a:gd name="connsiteY0" fmla="*/ 0 h 391886"/>
              <a:gd name="connsiteX1" fmla="*/ 205511 w 3193142"/>
              <a:gd name="connsiteY1" fmla="*/ 0 h 391886"/>
              <a:gd name="connsiteX2" fmla="*/ 3193142 w 3193142"/>
              <a:gd name="connsiteY2" fmla="*/ 0 h 391886"/>
              <a:gd name="connsiteX3" fmla="*/ 3193142 w 3193142"/>
              <a:gd name="connsiteY3" fmla="*/ 391886 h 391886"/>
              <a:gd name="connsiteX4" fmla="*/ 205511 w 3193142"/>
              <a:gd name="connsiteY4" fmla="*/ 391886 h 391886"/>
              <a:gd name="connsiteX5" fmla="*/ 205510 w 3193142"/>
              <a:gd name="connsiteY5" fmla="*/ 391886 h 391886"/>
              <a:gd name="connsiteX6" fmla="*/ 205511 w 3193142"/>
              <a:gd name="connsiteY6" fmla="*/ 391886 h 391886"/>
              <a:gd name="connsiteX7" fmla="*/ 134850 w 3193142"/>
              <a:gd name="connsiteY7" fmla="*/ 379996 h 391886"/>
              <a:gd name="connsiteX8" fmla="*/ 4174 w 3193142"/>
              <a:gd name="connsiteY8" fmla="*/ 235432 h 391886"/>
              <a:gd name="connsiteX9" fmla="*/ 0 w 3193142"/>
              <a:gd name="connsiteY9" fmla="*/ 195953 h 391886"/>
              <a:gd name="connsiteX10" fmla="*/ 0 w 3193142"/>
              <a:gd name="connsiteY10" fmla="*/ 195934 h 391886"/>
              <a:gd name="connsiteX11" fmla="*/ 4174 w 3193142"/>
              <a:gd name="connsiteY11" fmla="*/ 156454 h 391886"/>
              <a:gd name="connsiteX12" fmla="*/ 134850 w 3193142"/>
              <a:gd name="connsiteY12" fmla="*/ 11890 h 391886"/>
              <a:gd name="connsiteX13" fmla="*/ 205511 w 3193142"/>
              <a:gd name="connsiteY13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3142" h="391886">
                <a:moveTo>
                  <a:pt x="205510" y="0"/>
                </a:moveTo>
                <a:lnTo>
                  <a:pt x="205511" y="0"/>
                </a:lnTo>
                <a:lnTo>
                  <a:pt x="3193142" y="0"/>
                </a:lnTo>
                <a:lnTo>
                  <a:pt x="3193142" y="391886"/>
                </a:lnTo>
                <a:lnTo>
                  <a:pt x="205511" y="391886"/>
                </a:lnTo>
                <a:lnTo>
                  <a:pt x="205510" y="391886"/>
                </a:lnTo>
                <a:lnTo>
                  <a:pt x="205511" y="391886"/>
                </a:lnTo>
                <a:lnTo>
                  <a:pt x="134850" y="379996"/>
                </a:lnTo>
                <a:cubicBezTo>
                  <a:pt x="68749" y="356921"/>
                  <a:pt x="18547" y="302398"/>
                  <a:pt x="4174" y="235432"/>
                </a:cubicBezTo>
                <a:lnTo>
                  <a:pt x="0" y="195953"/>
                </a:lnTo>
                <a:lnTo>
                  <a:pt x="0" y="195934"/>
                </a:lnTo>
                <a:lnTo>
                  <a:pt x="4174" y="156454"/>
                </a:lnTo>
                <a:cubicBezTo>
                  <a:pt x="18547" y="89488"/>
                  <a:pt x="68749" y="34966"/>
                  <a:pt x="134850" y="11890"/>
                </a:cubicBezTo>
                <a:lnTo>
                  <a:pt x="205511" y="0"/>
                </a:lnTo>
                <a:close/>
              </a:path>
            </a:pathLst>
          </a:custGeom>
          <a:gradFill>
            <a:gsLst>
              <a:gs pos="0">
                <a:srgbClr val="5897D1"/>
              </a:gs>
              <a:gs pos="100000">
                <a:srgbClr val="2C5E8C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Forma Livre 59"/>
          <p:cNvSpPr/>
          <p:nvPr/>
        </p:nvSpPr>
        <p:spPr>
          <a:xfrm flipH="1">
            <a:off x="4499048" y="3314302"/>
            <a:ext cx="3193142" cy="391886"/>
          </a:xfrm>
          <a:custGeom>
            <a:avLst/>
            <a:gdLst>
              <a:gd name="connsiteX0" fmla="*/ 205510 w 3193142"/>
              <a:gd name="connsiteY0" fmla="*/ 0 h 391886"/>
              <a:gd name="connsiteX1" fmla="*/ 205511 w 3193142"/>
              <a:gd name="connsiteY1" fmla="*/ 0 h 391886"/>
              <a:gd name="connsiteX2" fmla="*/ 3193142 w 3193142"/>
              <a:gd name="connsiteY2" fmla="*/ 0 h 391886"/>
              <a:gd name="connsiteX3" fmla="*/ 3193142 w 3193142"/>
              <a:gd name="connsiteY3" fmla="*/ 391886 h 391886"/>
              <a:gd name="connsiteX4" fmla="*/ 205511 w 3193142"/>
              <a:gd name="connsiteY4" fmla="*/ 391886 h 391886"/>
              <a:gd name="connsiteX5" fmla="*/ 205510 w 3193142"/>
              <a:gd name="connsiteY5" fmla="*/ 391886 h 391886"/>
              <a:gd name="connsiteX6" fmla="*/ 205511 w 3193142"/>
              <a:gd name="connsiteY6" fmla="*/ 391886 h 391886"/>
              <a:gd name="connsiteX7" fmla="*/ 134850 w 3193142"/>
              <a:gd name="connsiteY7" fmla="*/ 379996 h 391886"/>
              <a:gd name="connsiteX8" fmla="*/ 4174 w 3193142"/>
              <a:gd name="connsiteY8" fmla="*/ 235432 h 391886"/>
              <a:gd name="connsiteX9" fmla="*/ 0 w 3193142"/>
              <a:gd name="connsiteY9" fmla="*/ 195953 h 391886"/>
              <a:gd name="connsiteX10" fmla="*/ 0 w 3193142"/>
              <a:gd name="connsiteY10" fmla="*/ 195934 h 391886"/>
              <a:gd name="connsiteX11" fmla="*/ 4174 w 3193142"/>
              <a:gd name="connsiteY11" fmla="*/ 156454 h 391886"/>
              <a:gd name="connsiteX12" fmla="*/ 134850 w 3193142"/>
              <a:gd name="connsiteY12" fmla="*/ 11890 h 391886"/>
              <a:gd name="connsiteX13" fmla="*/ 205511 w 3193142"/>
              <a:gd name="connsiteY13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3142" h="391886">
                <a:moveTo>
                  <a:pt x="205510" y="0"/>
                </a:moveTo>
                <a:lnTo>
                  <a:pt x="205511" y="0"/>
                </a:lnTo>
                <a:lnTo>
                  <a:pt x="3193142" y="0"/>
                </a:lnTo>
                <a:lnTo>
                  <a:pt x="3193142" y="391886"/>
                </a:lnTo>
                <a:lnTo>
                  <a:pt x="205511" y="391886"/>
                </a:lnTo>
                <a:lnTo>
                  <a:pt x="205510" y="391886"/>
                </a:lnTo>
                <a:lnTo>
                  <a:pt x="205511" y="391886"/>
                </a:lnTo>
                <a:lnTo>
                  <a:pt x="134850" y="379996"/>
                </a:lnTo>
                <a:cubicBezTo>
                  <a:pt x="68749" y="356921"/>
                  <a:pt x="18547" y="302398"/>
                  <a:pt x="4174" y="235432"/>
                </a:cubicBezTo>
                <a:lnTo>
                  <a:pt x="0" y="195953"/>
                </a:lnTo>
                <a:lnTo>
                  <a:pt x="0" y="195934"/>
                </a:lnTo>
                <a:lnTo>
                  <a:pt x="4174" y="156454"/>
                </a:lnTo>
                <a:cubicBezTo>
                  <a:pt x="18547" y="89488"/>
                  <a:pt x="68749" y="34966"/>
                  <a:pt x="134850" y="11890"/>
                </a:cubicBezTo>
                <a:lnTo>
                  <a:pt x="205511" y="0"/>
                </a:lnTo>
                <a:close/>
              </a:path>
            </a:pathLst>
          </a:custGeom>
          <a:gradFill>
            <a:gsLst>
              <a:gs pos="0">
                <a:srgbClr val="8CBC17"/>
              </a:gs>
              <a:gs pos="100000">
                <a:srgbClr val="5A802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Forma Livre 60"/>
          <p:cNvSpPr/>
          <p:nvPr/>
        </p:nvSpPr>
        <p:spPr>
          <a:xfrm>
            <a:off x="4500880" y="3739204"/>
            <a:ext cx="3193142" cy="391886"/>
          </a:xfrm>
          <a:custGeom>
            <a:avLst/>
            <a:gdLst>
              <a:gd name="connsiteX0" fmla="*/ 205510 w 3193142"/>
              <a:gd name="connsiteY0" fmla="*/ 0 h 391886"/>
              <a:gd name="connsiteX1" fmla="*/ 205511 w 3193142"/>
              <a:gd name="connsiteY1" fmla="*/ 0 h 391886"/>
              <a:gd name="connsiteX2" fmla="*/ 3193142 w 3193142"/>
              <a:gd name="connsiteY2" fmla="*/ 0 h 391886"/>
              <a:gd name="connsiteX3" fmla="*/ 3193142 w 3193142"/>
              <a:gd name="connsiteY3" fmla="*/ 391886 h 391886"/>
              <a:gd name="connsiteX4" fmla="*/ 205511 w 3193142"/>
              <a:gd name="connsiteY4" fmla="*/ 391886 h 391886"/>
              <a:gd name="connsiteX5" fmla="*/ 205510 w 3193142"/>
              <a:gd name="connsiteY5" fmla="*/ 391886 h 391886"/>
              <a:gd name="connsiteX6" fmla="*/ 205511 w 3193142"/>
              <a:gd name="connsiteY6" fmla="*/ 391886 h 391886"/>
              <a:gd name="connsiteX7" fmla="*/ 134850 w 3193142"/>
              <a:gd name="connsiteY7" fmla="*/ 379996 h 391886"/>
              <a:gd name="connsiteX8" fmla="*/ 4174 w 3193142"/>
              <a:gd name="connsiteY8" fmla="*/ 235432 h 391886"/>
              <a:gd name="connsiteX9" fmla="*/ 0 w 3193142"/>
              <a:gd name="connsiteY9" fmla="*/ 195953 h 391886"/>
              <a:gd name="connsiteX10" fmla="*/ 0 w 3193142"/>
              <a:gd name="connsiteY10" fmla="*/ 195934 h 391886"/>
              <a:gd name="connsiteX11" fmla="*/ 4174 w 3193142"/>
              <a:gd name="connsiteY11" fmla="*/ 156454 h 391886"/>
              <a:gd name="connsiteX12" fmla="*/ 134850 w 3193142"/>
              <a:gd name="connsiteY12" fmla="*/ 11890 h 391886"/>
              <a:gd name="connsiteX13" fmla="*/ 205511 w 3193142"/>
              <a:gd name="connsiteY13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3142" h="391886">
                <a:moveTo>
                  <a:pt x="205510" y="0"/>
                </a:moveTo>
                <a:lnTo>
                  <a:pt x="205511" y="0"/>
                </a:lnTo>
                <a:lnTo>
                  <a:pt x="3193142" y="0"/>
                </a:lnTo>
                <a:lnTo>
                  <a:pt x="3193142" y="391886"/>
                </a:lnTo>
                <a:lnTo>
                  <a:pt x="205511" y="391886"/>
                </a:lnTo>
                <a:lnTo>
                  <a:pt x="205510" y="391886"/>
                </a:lnTo>
                <a:lnTo>
                  <a:pt x="205511" y="391886"/>
                </a:lnTo>
                <a:lnTo>
                  <a:pt x="134850" y="379996"/>
                </a:lnTo>
                <a:cubicBezTo>
                  <a:pt x="68749" y="356921"/>
                  <a:pt x="18547" y="302398"/>
                  <a:pt x="4174" y="235432"/>
                </a:cubicBezTo>
                <a:lnTo>
                  <a:pt x="0" y="195953"/>
                </a:lnTo>
                <a:lnTo>
                  <a:pt x="0" y="195934"/>
                </a:lnTo>
                <a:lnTo>
                  <a:pt x="4174" y="156454"/>
                </a:lnTo>
                <a:cubicBezTo>
                  <a:pt x="18547" y="89488"/>
                  <a:pt x="68749" y="34966"/>
                  <a:pt x="134850" y="11890"/>
                </a:cubicBezTo>
                <a:lnTo>
                  <a:pt x="205511" y="0"/>
                </a:lnTo>
                <a:close/>
              </a:path>
            </a:pathLst>
          </a:custGeom>
          <a:gradFill>
            <a:gsLst>
              <a:gs pos="0">
                <a:srgbClr val="C12D8E"/>
              </a:gs>
              <a:gs pos="100000">
                <a:srgbClr val="810D4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Forma Livre 61"/>
          <p:cNvSpPr/>
          <p:nvPr/>
        </p:nvSpPr>
        <p:spPr>
          <a:xfrm flipH="1">
            <a:off x="4503660" y="4164106"/>
            <a:ext cx="3193142" cy="391886"/>
          </a:xfrm>
          <a:custGeom>
            <a:avLst/>
            <a:gdLst>
              <a:gd name="connsiteX0" fmla="*/ 205510 w 3193142"/>
              <a:gd name="connsiteY0" fmla="*/ 0 h 391886"/>
              <a:gd name="connsiteX1" fmla="*/ 205511 w 3193142"/>
              <a:gd name="connsiteY1" fmla="*/ 0 h 391886"/>
              <a:gd name="connsiteX2" fmla="*/ 3193142 w 3193142"/>
              <a:gd name="connsiteY2" fmla="*/ 0 h 391886"/>
              <a:gd name="connsiteX3" fmla="*/ 3193142 w 3193142"/>
              <a:gd name="connsiteY3" fmla="*/ 391886 h 391886"/>
              <a:gd name="connsiteX4" fmla="*/ 205511 w 3193142"/>
              <a:gd name="connsiteY4" fmla="*/ 391886 h 391886"/>
              <a:gd name="connsiteX5" fmla="*/ 205510 w 3193142"/>
              <a:gd name="connsiteY5" fmla="*/ 391886 h 391886"/>
              <a:gd name="connsiteX6" fmla="*/ 205511 w 3193142"/>
              <a:gd name="connsiteY6" fmla="*/ 391886 h 391886"/>
              <a:gd name="connsiteX7" fmla="*/ 134850 w 3193142"/>
              <a:gd name="connsiteY7" fmla="*/ 379996 h 391886"/>
              <a:gd name="connsiteX8" fmla="*/ 4174 w 3193142"/>
              <a:gd name="connsiteY8" fmla="*/ 235432 h 391886"/>
              <a:gd name="connsiteX9" fmla="*/ 0 w 3193142"/>
              <a:gd name="connsiteY9" fmla="*/ 195953 h 391886"/>
              <a:gd name="connsiteX10" fmla="*/ 0 w 3193142"/>
              <a:gd name="connsiteY10" fmla="*/ 195934 h 391886"/>
              <a:gd name="connsiteX11" fmla="*/ 4174 w 3193142"/>
              <a:gd name="connsiteY11" fmla="*/ 156454 h 391886"/>
              <a:gd name="connsiteX12" fmla="*/ 134850 w 3193142"/>
              <a:gd name="connsiteY12" fmla="*/ 11890 h 391886"/>
              <a:gd name="connsiteX13" fmla="*/ 205511 w 3193142"/>
              <a:gd name="connsiteY13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3142" h="391886">
                <a:moveTo>
                  <a:pt x="205510" y="0"/>
                </a:moveTo>
                <a:lnTo>
                  <a:pt x="205511" y="0"/>
                </a:lnTo>
                <a:lnTo>
                  <a:pt x="3193142" y="0"/>
                </a:lnTo>
                <a:lnTo>
                  <a:pt x="3193142" y="391886"/>
                </a:lnTo>
                <a:lnTo>
                  <a:pt x="205511" y="391886"/>
                </a:lnTo>
                <a:lnTo>
                  <a:pt x="205510" y="391886"/>
                </a:lnTo>
                <a:lnTo>
                  <a:pt x="205511" y="391886"/>
                </a:lnTo>
                <a:lnTo>
                  <a:pt x="134850" y="379996"/>
                </a:lnTo>
                <a:cubicBezTo>
                  <a:pt x="68749" y="356921"/>
                  <a:pt x="18547" y="302398"/>
                  <a:pt x="4174" y="235432"/>
                </a:cubicBezTo>
                <a:lnTo>
                  <a:pt x="0" y="195953"/>
                </a:lnTo>
                <a:lnTo>
                  <a:pt x="0" y="195934"/>
                </a:lnTo>
                <a:lnTo>
                  <a:pt x="4174" y="156454"/>
                </a:lnTo>
                <a:cubicBezTo>
                  <a:pt x="18547" y="89488"/>
                  <a:pt x="68749" y="34966"/>
                  <a:pt x="134850" y="11890"/>
                </a:cubicBezTo>
                <a:lnTo>
                  <a:pt x="205511" y="0"/>
                </a:lnTo>
                <a:close/>
              </a:path>
            </a:pathLst>
          </a:custGeom>
          <a:gradFill>
            <a:gsLst>
              <a:gs pos="0">
                <a:srgbClr val="F89200"/>
              </a:gs>
              <a:gs pos="100000">
                <a:srgbClr val="D56F00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Forma Livre 62"/>
          <p:cNvSpPr/>
          <p:nvPr/>
        </p:nvSpPr>
        <p:spPr>
          <a:xfrm>
            <a:off x="4488852" y="4589010"/>
            <a:ext cx="3193142" cy="391886"/>
          </a:xfrm>
          <a:custGeom>
            <a:avLst/>
            <a:gdLst>
              <a:gd name="connsiteX0" fmla="*/ 205510 w 3193142"/>
              <a:gd name="connsiteY0" fmla="*/ 0 h 391886"/>
              <a:gd name="connsiteX1" fmla="*/ 205511 w 3193142"/>
              <a:gd name="connsiteY1" fmla="*/ 0 h 391886"/>
              <a:gd name="connsiteX2" fmla="*/ 3193142 w 3193142"/>
              <a:gd name="connsiteY2" fmla="*/ 0 h 391886"/>
              <a:gd name="connsiteX3" fmla="*/ 3193142 w 3193142"/>
              <a:gd name="connsiteY3" fmla="*/ 391886 h 391886"/>
              <a:gd name="connsiteX4" fmla="*/ 205511 w 3193142"/>
              <a:gd name="connsiteY4" fmla="*/ 391886 h 391886"/>
              <a:gd name="connsiteX5" fmla="*/ 205510 w 3193142"/>
              <a:gd name="connsiteY5" fmla="*/ 391886 h 391886"/>
              <a:gd name="connsiteX6" fmla="*/ 205511 w 3193142"/>
              <a:gd name="connsiteY6" fmla="*/ 391886 h 391886"/>
              <a:gd name="connsiteX7" fmla="*/ 134850 w 3193142"/>
              <a:gd name="connsiteY7" fmla="*/ 379996 h 391886"/>
              <a:gd name="connsiteX8" fmla="*/ 4174 w 3193142"/>
              <a:gd name="connsiteY8" fmla="*/ 235432 h 391886"/>
              <a:gd name="connsiteX9" fmla="*/ 0 w 3193142"/>
              <a:gd name="connsiteY9" fmla="*/ 195953 h 391886"/>
              <a:gd name="connsiteX10" fmla="*/ 0 w 3193142"/>
              <a:gd name="connsiteY10" fmla="*/ 195934 h 391886"/>
              <a:gd name="connsiteX11" fmla="*/ 4174 w 3193142"/>
              <a:gd name="connsiteY11" fmla="*/ 156454 h 391886"/>
              <a:gd name="connsiteX12" fmla="*/ 134850 w 3193142"/>
              <a:gd name="connsiteY12" fmla="*/ 11890 h 391886"/>
              <a:gd name="connsiteX13" fmla="*/ 205511 w 3193142"/>
              <a:gd name="connsiteY13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3142" h="391886">
                <a:moveTo>
                  <a:pt x="205510" y="0"/>
                </a:moveTo>
                <a:lnTo>
                  <a:pt x="205511" y="0"/>
                </a:lnTo>
                <a:lnTo>
                  <a:pt x="3193142" y="0"/>
                </a:lnTo>
                <a:lnTo>
                  <a:pt x="3193142" y="391886"/>
                </a:lnTo>
                <a:lnTo>
                  <a:pt x="205511" y="391886"/>
                </a:lnTo>
                <a:lnTo>
                  <a:pt x="205510" y="391886"/>
                </a:lnTo>
                <a:lnTo>
                  <a:pt x="205511" y="391886"/>
                </a:lnTo>
                <a:lnTo>
                  <a:pt x="134850" y="379996"/>
                </a:lnTo>
                <a:cubicBezTo>
                  <a:pt x="68749" y="356921"/>
                  <a:pt x="18547" y="302398"/>
                  <a:pt x="4174" y="235432"/>
                </a:cubicBezTo>
                <a:lnTo>
                  <a:pt x="0" y="195953"/>
                </a:lnTo>
                <a:lnTo>
                  <a:pt x="0" y="195934"/>
                </a:lnTo>
                <a:lnTo>
                  <a:pt x="4174" y="156454"/>
                </a:lnTo>
                <a:cubicBezTo>
                  <a:pt x="18547" y="89488"/>
                  <a:pt x="68749" y="34966"/>
                  <a:pt x="134850" y="11890"/>
                </a:cubicBezTo>
                <a:lnTo>
                  <a:pt x="205511" y="0"/>
                </a:lnTo>
                <a:close/>
              </a:path>
            </a:pathLst>
          </a:custGeom>
          <a:gradFill>
            <a:gsLst>
              <a:gs pos="0">
                <a:srgbClr val="00B6F0"/>
              </a:gs>
              <a:gs pos="100000">
                <a:srgbClr val="0077C5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3783590" y="2894309"/>
            <a:ext cx="1857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n w="0"/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OBJETIVOS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633702" y="3314633"/>
            <a:ext cx="2441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n w="0"/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APOIO AO PROJETO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3561209" y="3740162"/>
            <a:ext cx="228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n w="0"/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JUSTIFICATIVA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6844159" y="4171837"/>
            <a:ext cx="228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n w="0"/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METODOLOGIA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345308" y="4578607"/>
            <a:ext cx="239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n w="0"/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23790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13034 -0.000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13099 0.000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13034 -0.0002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13099 0.0002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3034 -0.000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13099 0.0002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0.13034 -0.0002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51" grpId="0" animBg="1"/>
      <p:bldP spid="2" grpId="0"/>
      <p:bldP spid="53" grpId="0" animBg="1"/>
      <p:bldP spid="32" grpId="0"/>
      <p:bldP spid="59" grpId="0" animBg="1"/>
      <p:bldP spid="60" grpId="0" animBg="1"/>
      <p:bldP spid="61" grpId="0" animBg="1"/>
      <p:bldP spid="62" grpId="0" animBg="1"/>
      <p:bldP spid="63" grpId="0" animBg="1"/>
      <p:bldP spid="33" grpId="0"/>
      <p:bldP spid="34" grpId="0"/>
      <p:bldP spid="35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-8877300" y="3"/>
            <a:ext cx="12242477" cy="6858000"/>
            <a:chOff x="0" y="0"/>
            <a:chExt cx="12242477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254000" dist="190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10420350" y="1657350"/>
              <a:ext cx="1771650" cy="3543300"/>
            </a:xfrm>
            <a:custGeom>
              <a:avLst/>
              <a:gdLst>
                <a:gd name="connsiteX0" fmla="*/ 2076450 w 2076450"/>
                <a:gd name="connsiteY0" fmla="*/ 0 h 4152900"/>
                <a:gd name="connsiteX1" fmla="*/ 2076450 w 2076450"/>
                <a:gd name="connsiteY1" fmla="*/ 4152900 h 4152900"/>
                <a:gd name="connsiteX2" fmla="*/ 0 w 2076450"/>
                <a:gd name="connsiteY2" fmla="*/ 2076450 h 4152900"/>
                <a:gd name="connsiteX3" fmla="*/ 2076450 w 2076450"/>
                <a:gd name="connsiteY3" fmla="*/ 0 h 415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6450" h="4152900">
                  <a:moveTo>
                    <a:pt x="2076450" y="0"/>
                  </a:moveTo>
                  <a:lnTo>
                    <a:pt x="2076450" y="4152900"/>
                  </a:lnTo>
                  <a:cubicBezTo>
                    <a:pt x="929658" y="4152900"/>
                    <a:pt x="0" y="3223242"/>
                    <a:pt x="0" y="2076450"/>
                  </a:cubicBezTo>
                  <a:cubicBezTo>
                    <a:pt x="0" y="929658"/>
                    <a:pt x="929658" y="0"/>
                    <a:pt x="2076450" y="0"/>
                  </a:cubicBezTo>
                  <a:close/>
                </a:path>
              </a:pathLst>
            </a:custGeom>
            <a:solidFill>
              <a:srgbClr val="F0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 rot="16200000">
              <a:off x="10223862" y="3105834"/>
              <a:ext cx="3390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2"/>
                  </a:solidFill>
                  <a:latin typeface="Tw Cen MT" panose="020B0602020104020603" pitchFamily="34" charset="0"/>
                </a:rPr>
                <a:t>INTRODUÇÃO </a:t>
              </a: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9175" y="3110290"/>
              <a:ext cx="787398" cy="637418"/>
            </a:xfrm>
            <a:prstGeom prst="rect">
              <a:avLst/>
            </a:prstGeom>
          </p:spPr>
        </p:pic>
      </p:grpSp>
      <p:grpSp>
        <p:nvGrpSpPr>
          <p:cNvPr id="13" name="Agrupar 12"/>
          <p:cNvGrpSpPr/>
          <p:nvPr/>
        </p:nvGrpSpPr>
        <p:grpSpPr>
          <a:xfrm>
            <a:off x="-9378491" y="2"/>
            <a:ext cx="12242477" cy="6858000"/>
            <a:chOff x="0" y="0"/>
            <a:chExt cx="12242477" cy="6858000"/>
          </a:xfrm>
        </p:grpSpPr>
        <p:grpSp>
          <p:nvGrpSpPr>
            <p:cNvPr id="14" name="Agrupar 13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Forma Livre 16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EA05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HISTÓRICO </a:t>
                </a:r>
              </a:p>
            </p:txBody>
          </p:sp>
        </p:grp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88208" y="3092956"/>
              <a:ext cx="640081" cy="672085"/>
            </a:xfrm>
            <a:prstGeom prst="rect">
              <a:avLst/>
            </a:prstGeom>
          </p:spPr>
        </p:pic>
      </p:grpSp>
      <p:grpSp>
        <p:nvGrpSpPr>
          <p:cNvPr id="19" name="Agrupar 18"/>
          <p:cNvGrpSpPr/>
          <p:nvPr/>
        </p:nvGrpSpPr>
        <p:grpSpPr>
          <a:xfrm>
            <a:off x="-9886172" y="3"/>
            <a:ext cx="12242477" cy="6858000"/>
            <a:chOff x="0" y="0"/>
            <a:chExt cx="12242477" cy="6858000"/>
          </a:xfrm>
        </p:grpSpPr>
        <p:grpSp>
          <p:nvGrpSpPr>
            <p:cNvPr id="20" name="Agrupar 19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22" name="Retângulo 21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Forma Livre 22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3769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OBJETIVOS </a:t>
                </a:r>
              </a:p>
            </p:txBody>
          </p:sp>
        </p:grp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01126" y="3063238"/>
              <a:ext cx="585217" cy="731521"/>
            </a:xfrm>
            <a:prstGeom prst="rect">
              <a:avLst/>
            </a:prstGeom>
          </p:spPr>
        </p:pic>
      </p:grpSp>
      <p:grpSp>
        <p:nvGrpSpPr>
          <p:cNvPr id="25" name="Agrupar 24"/>
          <p:cNvGrpSpPr/>
          <p:nvPr/>
        </p:nvGrpSpPr>
        <p:grpSpPr>
          <a:xfrm>
            <a:off x="-10346656" y="3"/>
            <a:ext cx="12192001" cy="6858000"/>
            <a:chOff x="0" y="0"/>
            <a:chExt cx="12192001" cy="6858000"/>
          </a:xfrm>
        </p:grpSpPr>
        <p:grpSp>
          <p:nvGrpSpPr>
            <p:cNvPr id="26" name="Agrupar 25"/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sp>
            <p:nvSpPr>
              <p:cNvPr id="28" name="Retângulo 27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Forma Livre 28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83C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 rot="16200000">
                <a:off x="9712880" y="3167389"/>
                <a:ext cx="443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APOIO AO PROJETO </a:t>
                </a:r>
              </a:p>
            </p:txBody>
          </p:sp>
        </p:grpSp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15381" y="3065524"/>
              <a:ext cx="658369" cy="726949"/>
            </a:xfrm>
            <a:prstGeom prst="rect">
              <a:avLst/>
            </a:prstGeom>
          </p:spPr>
        </p:pic>
      </p:grpSp>
      <p:grpSp>
        <p:nvGrpSpPr>
          <p:cNvPr id="31" name="Agrupar 30"/>
          <p:cNvGrpSpPr/>
          <p:nvPr/>
        </p:nvGrpSpPr>
        <p:grpSpPr>
          <a:xfrm>
            <a:off x="-10799043" y="3"/>
            <a:ext cx="12242477" cy="6858000"/>
            <a:chOff x="0" y="0"/>
            <a:chExt cx="12242477" cy="6858000"/>
          </a:xfrm>
        </p:grpSpPr>
        <p:grpSp>
          <p:nvGrpSpPr>
            <p:cNvPr id="32" name="Agrupar 31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34" name="Retângulo 3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Forma Livre 34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BB33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JUSTIFICATIVA </a:t>
                </a:r>
              </a:p>
            </p:txBody>
          </p:sp>
        </p:grp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99638" y="3044950"/>
              <a:ext cx="617221" cy="768098"/>
            </a:xfrm>
            <a:prstGeom prst="rect">
              <a:avLst/>
            </a:prstGeom>
          </p:spPr>
        </p:pic>
      </p:grpSp>
      <p:grpSp>
        <p:nvGrpSpPr>
          <p:cNvPr id="37" name="Agrupar 36"/>
          <p:cNvGrpSpPr/>
          <p:nvPr/>
        </p:nvGrpSpPr>
        <p:grpSpPr>
          <a:xfrm>
            <a:off x="-11263627" y="0"/>
            <a:ext cx="12242477" cy="6858000"/>
            <a:chOff x="0" y="0"/>
            <a:chExt cx="12242477" cy="6858000"/>
          </a:xfrm>
        </p:grpSpPr>
        <p:grpSp>
          <p:nvGrpSpPr>
            <p:cNvPr id="38" name="Agrupar 37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40" name="Retângulo 39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Forma Livre 40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E36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CaixaDeTexto 41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METODOLOGIA </a:t>
                </a:r>
              </a:p>
            </p:txBody>
          </p:sp>
        </p:grpSp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15640" y="3074668"/>
              <a:ext cx="585217" cy="708661"/>
            </a:xfrm>
            <a:prstGeom prst="rect">
              <a:avLst/>
            </a:prstGeom>
          </p:spPr>
        </p:pic>
      </p:grpSp>
      <p:grpSp>
        <p:nvGrpSpPr>
          <p:cNvPr id="43" name="Agrupar 42"/>
          <p:cNvGrpSpPr/>
          <p:nvPr/>
        </p:nvGrpSpPr>
        <p:grpSpPr>
          <a:xfrm>
            <a:off x="-11718103" y="3"/>
            <a:ext cx="12192000" cy="6858000"/>
            <a:chOff x="0" y="0"/>
            <a:chExt cx="12192000" cy="6858000"/>
          </a:xfrm>
        </p:grpSpPr>
        <p:grpSp>
          <p:nvGrpSpPr>
            <p:cNvPr id="44" name="Agrupar 4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6" name="Retângulo 45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Forma Livre 46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00E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 rot="16200000">
                <a:off x="10223862" y="3167389"/>
                <a:ext cx="3390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DESENVOLVIMENTO </a:t>
                </a:r>
              </a:p>
            </p:txBody>
          </p:sp>
        </p:grpSp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67634" y="3074668"/>
              <a:ext cx="681229" cy="708661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09" y="1882586"/>
            <a:ext cx="2724956" cy="3092824"/>
          </a:xfrm>
          <a:prstGeom prst="rect">
            <a:avLst/>
          </a:prstGeom>
          <a:effectLst>
            <a:outerShdw blurRad="254000" dist="1905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6567549" y="2151725"/>
            <a:ext cx="57146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Secretaria Municipal de Mineração, Industria, Comércio, Ciência e Tecnologia.</a:t>
            </a:r>
          </a:p>
        </p:txBody>
      </p:sp>
      <p:sp>
        <p:nvSpPr>
          <p:cNvPr id="50" name="Colchete Esquerdo 49"/>
          <p:cNvSpPr/>
          <p:nvPr/>
        </p:nvSpPr>
        <p:spPr>
          <a:xfrm>
            <a:off x="4208452" y="2073318"/>
            <a:ext cx="769257" cy="3860800"/>
          </a:xfrm>
          <a:prstGeom prst="leftBracket">
            <a:avLst>
              <a:gd name="adj" fmla="val 129115"/>
            </a:avLst>
          </a:prstGeom>
          <a:ln w="76200">
            <a:solidFill>
              <a:srgbClr val="F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1" name="Agrupar 50"/>
          <p:cNvGrpSpPr/>
          <p:nvPr/>
        </p:nvGrpSpPr>
        <p:grpSpPr>
          <a:xfrm>
            <a:off x="4960137" y="5063041"/>
            <a:ext cx="1635458" cy="1635458"/>
            <a:chOff x="5001755" y="4466840"/>
            <a:chExt cx="1635458" cy="1635458"/>
          </a:xfrm>
        </p:grpSpPr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994" y="4567080"/>
              <a:ext cx="1434980" cy="1434978"/>
            </a:xfrm>
            <a:prstGeom prst="rect">
              <a:avLst/>
            </a:prstGeom>
          </p:spPr>
        </p:pic>
        <p:sp>
          <p:nvSpPr>
            <p:cNvPr id="53" name="Elipse 52"/>
            <p:cNvSpPr/>
            <p:nvPr/>
          </p:nvSpPr>
          <p:spPr>
            <a:xfrm>
              <a:off x="5001755" y="4466840"/>
              <a:ext cx="1635458" cy="1635458"/>
            </a:xfrm>
            <a:prstGeom prst="ellipse">
              <a:avLst/>
            </a:prstGeom>
            <a:noFill/>
            <a:ln w="76200">
              <a:solidFill>
                <a:srgbClr val="F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6628821" y="5610952"/>
            <a:ext cx="4536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50000"/>
                  </a:schemeClr>
                </a:solidFill>
              </a:rPr>
              <a:t>Os nomes das vias, na maioria das vezes, são nomes de personalidades ou datas históricas.</a:t>
            </a:r>
          </a:p>
        </p:txBody>
      </p:sp>
      <p:sp>
        <p:nvSpPr>
          <p:cNvPr id="55" name="Colchete Esquerdo 54"/>
          <p:cNvSpPr/>
          <p:nvPr/>
        </p:nvSpPr>
        <p:spPr>
          <a:xfrm>
            <a:off x="5851279" y="900850"/>
            <a:ext cx="769257" cy="3860800"/>
          </a:xfrm>
          <a:prstGeom prst="leftBracket">
            <a:avLst>
              <a:gd name="adj" fmla="val 113383"/>
            </a:avLst>
          </a:prstGeom>
          <a:ln w="76200">
            <a:solidFill>
              <a:srgbClr val="F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46" y="307661"/>
            <a:ext cx="5974404" cy="3413946"/>
          </a:xfrm>
          <a:prstGeom prst="rect">
            <a:avLst/>
          </a:prstGeom>
          <a:ln w="38100" cap="sq">
            <a:solidFill>
              <a:srgbClr val="F0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6" name="Agrupar 55"/>
          <p:cNvGrpSpPr/>
          <p:nvPr/>
        </p:nvGrpSpPr>
        <p:grpSpPr>
          <a:xfrm>
            <a:off x="6646084" y="3930373"/>
            <a:ext cx="1635458" cy="1635458"/>
            <a:chOff x="7798823" y="4650075"/>
            <a:chExt cx="1635458" cy="1635458"/>
          </a:xfrm>
        </p:grpSpPr>
        <p:sp>
          <p:nvSpPr>
            <p:cNvPr id="57" name="Elipse 56"/>
            <p:cNvSpPr/>
            <p:nvPr/>
          </p:nvSpPr>
          <p:spPr>
            <a:xfrm>
              <a:off x="7798823" y="4650075"/>
              <a:ext cx="1635458" cy="1635458"/>
            </a:xfrm>
            <a:prstGeom prst="ellipse">
              <a:avLst/>
            </a:prstGeom>
            <a:noFill/>
            <a:ln w="76200">
              <a:solidFill>
                <a:srgbClr val="F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8" name="Imagem 5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062" y="4750314"/>
              <a:ext cx="1434980" cy="1434980"/>
            </a:xfrm>
            <a:prstGeom prst="rect">
              <a:avLst/>
            </a:prstGeom>
          </p:spPr>
        </p:pic>
      </p:grpSp>
      <p:sp>
        <p:nvSpPr>
          <p:cNvPr id="59" name="CaixaDeTexto 58"/>
          <p:cNvSpPr txBox="1"/>
          <p:nvPr/>
        </p:nvSpPr>
        <p:spPr>
          <a:xfrm>
            <a:off x="8322811" y="4563436"/>
            <a:ext cx="453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50000"/>
                  </a:schemeClr>
                </a:solidFill>
              </a:rPr>
              <a:t>Pássaros Sul Americanos.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688518" y="715037"/>
            <a:ext cx="2293257" cy="461665"/>
          </a:xfrm>
          <a:prstGeom prst="rect">
            <a:avLst/>
          </a:prstGeom>
          <a:solidFill>
            <a:srgbClr val="F0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w Cen MT" panose="020B0602020104020603" pitchFamily="34" charset="0"/>
              </a:rPr>
              <a:t>NOVA MARABÁ</a:t>
            </a:r>
          </a:p>
        </p:txBody>
      </p:sp>
    </p:spTree>
    <p:extLst>
      <p:ext uri="{BB962C8B-B14F-4D97-AF65-F5344CB8AC3E}">
        <p14:creationId xmlns:p14="http://schemas.microsoft.com/office/powerpoint/2010/main" val="6122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72838 -0.0004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19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0" grpId="0" animBg="1"/>
      <p:bldP spid="54" grpId="0"/>
      <p:bldP spid="55" grpId="0" animBg="1"/>
      <p:bldP spid="59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-4166" y="-3"/>
            <a:ext cx="12242477" cy="6858000"/>
            <a:chOff x="0" y="0"/>
            <a:chExt cx="12242477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254000" dist="190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10420350" y="1657350"/>
              <a:ext cx="1771650" cy="3543300"/>
            </a:xfrm>
            <a:custGeom>
              <a:avLst/>
              <a:gdLst>
                <a:gd name="connsiteX0" fmla="*/ 2076450 w 2076450"/>
                <a:gd name="connsiteY0" fmla="*/ 0 h 4152900"/>
                <a:gd name="connsiteX1" fmla="*/ 2076450 w 2076450"/>
                <a:gd name="connsiteY1" fmla="*/ 4152900 h 4152900"/>
                <a:gd name="connsiteX2" fmla="*/ 0 w 2076450"/>
                <a:gd name="connsiteY2" fmla="*/ 2076450 h 4152900"/>
                <a:gd name="connsiteX3" fmla="*/ 2076450 w 2076450"/>
                <a:gd name="connsiteY3" fmla="*/ 0 h 415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6450" h="4152900">
                  <a:moveTo>
                    <a:pt x="2076450" y="0"/>
                  </a:moveTo>
                  <a:lnTo>
                    <a:pt x="2076450" y="4152900"/>
                  </a:lnTo>
                  <a:cubicBezTo>
                    <a:pt x="929658" y="4152900"/>
                    <a:pt x="0" y="3223242"/>
                    <a:pt x="0" y="2076450"/>
                  </a:cubicBezTo>
                  <a:cubicBezTo>
                    <a:pt x="0" y="929658"/>
                    <a:pt x="929658" y="0"/>
                    <a:pt x="2076450" y="0"/>
                  </a:cubicBezTo>
                  <a:close/>
                </a:path>
              </a:pathLst>
            </a:custGeom>
            <a:solidFill>
              <a:srgbClr val="F0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 rot="16200000">
              <a:off x="10223862" y="3105834"/>
              <a:ext cx="3390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2"/>
                  </a:solidFill>
                  <a:latin typeface="Tw Cen MT" panose="020B0602020104020603" pitchFamily="34" charset="0"/>
                </a:rPr>
                <a:t>INTRODUÇÃO </a:t>
              </a: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9175" y="3110290"/>
              <a:ext cx="787398" cy="637418"/>
            </a:xfrm>
            <a:prstGeom prst="rect">
              <a:avLst/>
            </a:prstGeom>
          </p:spPr>
        </p:pic>
      </p:grpSp>
      <p:grpSp>
        <p:nvGrpSpPr>
          <p:cNvPr id="5" name="Agrupar 4"/>
          <p:cNvGrpSpPr/>
          <p:nvPr/>
        </p:nvGrpSpPr>
        <p:grpSpPr>
          <a:xfrm>
            <a:off x="3539646" y="307661"/>
            <a:ext cx="9319293" cy="6390838"/>
            <a:chOff x="3539646" y="307661"/>
            <a:chExt cx="9319293" cy="6390838"/>
          </a:xfrm>
        </p:grpSpPr>
        <p:sp>
          <p:nvSpPr>
            <p:cNvPr id="75" name="Colchete Esquerdo 74"/>
            <p:cNvSpPr/>
            <p:nvPr/>
          </p:nvSpPr>
          <p:spPr>
            <a:xfrm>
              <a:off x="4208452" y="2073318"/>
              <a:ext cx="769257" cy="3860800"/>
            </a:xfrm>
            <a:prstGeom prst="leftBracket">
              <a:avLst>
                <a:gd name="adj" fmla="val 129115"/>
              </a:avLst>
            </a:prstGeom>
            <a:ln w="76200">
              <a:solidFill>
                <a:srgbClr val="F0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6" name="Agrupar 75"/>
            <p:cNvGrpSpPr/>
            <p:nvPr/>
          </p:nvGrpSpPr>
          <p:grpSpPr>
            <a:xfrm>
              <a:off x="4960137" y="5063041"/>
              <a:ext cx="1635458" cy="1635458"/>
              <a:chOff x="5001755" y="4466840"/>
              <a:chExt cx="1635458" cy="1635458"/>
            </a:xfrm>
          </p:grpSpPr>
          <p:pic>
            <p:nvPicPr>
              <p:cNvPr id="77" name="Imagem 7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1994" y="4567080"/>
                <a:ext cx="1434980" cy="1434978"/>
              </a:xfrm>
              <a:prstGeom prst="rect">
                <a:avLst/>
              </a:prstGeom>
            </p:spPr>
          </p:pic>
          <p:sp>
            <p:nvSpPr>
              <p:cNvPr id="78" name="Elipse 77"/>
              <p:cNvSpPr/>
              <p:nvPr/>
            </p:nvSpPr>
            <p:spPr>
              <a:xfrm>
                <a:off x="5001755" y="4466840"/>
                <a:ext cx="1635458" cy="1635458"/>
              </a:xfrm>
              <a:prstGeom prst="ellipse">
                <a:avLst/>
              </a:prstGeom>
              <a:noFill/>
              <a:ln w="76200">
                <a:solidFill>
                  <a:srgbClr val="F0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79" name="CaixaDeTexto 78"/>
            <p:cNvSpPr txBox="1"/>
            <p:nvPr/>
          </p:nvSpPr>
          <p:spPr>
            <a:xfrm>
              <a:off x="6628821" y="5610952"/>
              <a:ext cx="4536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4">
                      <a:lumMod val="50000"/>
                    </a:schemeClr>
                  </a:solidFill>
                </a:rPr>
                <a:t>Os nomes das vias, na maioria das vezes, são nomes de personalidades ou datas históricas.</a:t>
              </a:r>
            </a:p>
          </p:txBody>
        </p:sp>
        <p:sp>
          <p:nvSpPr>
            <p:cNvPr id="80" name="Colchete Esquerdo 79"/>
            <p:cNvSpPr/>
            <p:nvPr/>
          </p:nvSpPr>
          <p:spPr>
            <a:xfrm>
              <a:off x="5851279" y="900850"/>
              <a:ext cx="769257" cy="3860800"/>
            </a:xfrm>
            <a:prstGeom prst="leftBracket">
              <a:avLst>
                <a:gd name="adj" fmla="val 113383"/>
              </a:avLst>
            </a:prstGeom>
            <a:ln w="76200">
              <a:solidFill>
                <a:srgbClr val="F0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1" name="Imagem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646" y="307661"/>
              <a:ext cx="5974404" cy="3413946"/>
            </a:xfrm>
            <a:prstGeom prst="rect">
              <a:avLst/>
            </a:prstGeom>
            <a:ln w="38100" cap="sq">
              <a:solidFill>
                <a:srgbClr val="F0C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82" name="Agrupar 81"/>
            <p:cNvGrpSpPr/>
            <p:nvPr/>
          </p:nvGrpSpPr>
          <p:grpSpPr>
            <a:xfrm>
              <a:off x="6646084" y="3930373"/>
              <a:ext cx="1635458" cy="1635458"/>
              <a:chOff x="7798823" y="4650075"/>
              <a:chExt cx="1635458" cy="1635458"/>
            </a:xfrm>
          </p:grpSpPr>
          <p:sp>
            <p:nvSpPr>
              <p:cNvPr id="83" name="Elipse 82"/>
              <p:cNvSpPr/>
              <p:nvPr/>
            </p:nvSpPr>
            <p:spPr>
              <a:xfrm>
                <a:off x="7798823" y="4650075"/>
                <a:ext cx="1635458" cy="1635458"/>
              </a:xfrm>
              <a:prstGeom prst="ellipse">
                <a:avLst/>
              </a:prstGeom>
              <a:noFill/>
              <a:ln w="76200">
                <a:solidFill>
                  <a:srgbClr val="F0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84" name="Imagem 8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9062" y="4750314"/>
                <a:ext cx="1434980" cy="1434980"/>
              </a:xfrm>
              <a:prstGeom prst="rect">
                <a:avLst/>
              </a:prstGeom>
            </p:spPr>
          </p:pic>
        </p:grpSp>
        <p:sp>
          <p:nvSpPr>
            <p:cNvPr id="85" name="CaixaDeTexto 84"/>
            <p:cNvSpPr txBox="1"/>
            <p:nvPr/>
          </p:nvSpPr>
          <p:spPr>
            <a:xfrm>
              <a:off x="8322811" y="4563436"/>
              <a:ext cx="453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4">
                      <a:lumMod val="50000"/>
                    </a:schemeClr>
                  </a:solidFill>
                </a:rPr>
                <a:t>Pássaros Sul Americanos.</a:t>
              </a:r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-9378491" y="2"/>
            <a:ext cx="12242477" cy="6858000"/>
            <a:chOff x="0" y="0"/>
            <a:chExt cx="12242477" cy="6858000"/>
          </a:xfrm>
        </p:grpSpPr>
        <p:grpSp>
          <p:nvGrpSpPr>
            <p:cNvPr id="14" name="Agrupar 13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Forma Livre 16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EA05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HISTÓRICO </a:t>
                </a:r>
              </a:p>
            </p:txBody>
          </p:sp>
        </p:grp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88208" y="3092956"/>
              <a:ext cx="640081" cy="672085"/>
            </a:xfrm>
            <a:prstGeom prst="rect">
              <a:avLst/>
            </a:prstGeom>
          </p:spPr>
        </p:pic>
      </p:grpSp>
      <p:grpSp>
        <p:nvGrpSpPr>
          <p:cNvPr id="19" name="Agrupar 18"/>
          <p:cNvGrpSpPr/>
          <p:nvPr/>
        </p:nvGrpSpPr>
        <p:grpSpPr>
          <a:xfrm>
            <a:off x="-9886172" y="3"/>
            <a:ext cx="12242477" cy="6858000"/>
            <a:chOff x="0" y="0"/>
            <a:chExt cx="12242477" cy="6858000"/>
          </a:xfrm>
        </p:grpSpPr>
        <p:grpSp>
          <p:nvGrpSpPr>
            <p:cNvPr id="20" name="Agrupar 19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22" name="Retângulo 21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Forma Livre 22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3769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OBJETIVOS </a:t>
                </a:r>
              </a:p>
            </p:txBody>
          </p:sp>
        </p:grp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01126" y="3063238"/>
              <a:ext cx="585217" cy="731521"/>
            </a:xfrm>
            <a:prstGeom prst="rect">
              <a:avLst/>
            </a:prstGeom>
          </p:spPr>
        </p:pic>
      </p:grpSp>
      <p:grpSp>
        <p:nvGrpSpPr>
          <p:cNvPr id="25" name="Agrupar 24"/>
          <p:cNvGrpSpPr/>
          <p:nvPr/>
        </p:nvGrpSpPr>
        <p:grpSpPr>
          <a:xfrm>
            <a:off x="-10346656" y="3"/>
            <a:ext cx="12192001" cy="6858000"/>
            <a:chOff x="0" y="0"/>
            <a:chExt cx="12192001" cy="6858000"/>
          </a:xfrm>
        </p:grpSpPr>
        <p:grpSp>
          <p:nvGrpSpPr>
            <p:cNvPr id="26" name="Agrupar 25"/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sp>
            <p:nvSpPr>
              <p:cNvPr id="28" name="Retângulo 27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Forma Livre 28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83C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 rot="16200000">
                <a:off x="9712880" y="3167389"/>
                <a:ext cx="443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APOIO AO PROJETO </a:t>
                </a:r>
              </a:p>
            </p:txBody>
          </p:sp>
        </p:grpSp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15381" y="3065524"/>
              <a:ext cx="658369" cy="726949"/>
            </a:xfrm>
            <a:prstGeom prst="rect">
              <a:avLst/>
            </a:prstGeom>
          </p:spPr>
        </p:pic>
      </p:grpSp>
      <p:grpSp>
        <p:nvGrpSpPr>
          <p:cNvPr id="31" name="Agrupar 30"/>
          <p:cNvGrpSpPr/>
          <p:nvPr/>
        </p:nvGrpSpPr>
        <p:grpSpPr>
          <a:xfrm>
            <a:off x="-10799043" y="3"/>
            <a:ext cx="12242477" cy="6858000"/>
            <a:chOff x="0" y="0"/>
            <a:chExt cx="12242477" cy="6858000"/>
          </a:xfrm>
        </p:grpSpPr>
        <p:grpSp>
          <p:nvGrpSpPr>
            <p:cNvPr id="32" name="Agrupar 31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34" name="Retângulo 3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Forma Livre 34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BB33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JUSTIFICATIVA </a:t>
                </a:r>
              </a:p>
            </p:txBody>
          </p:sp>
        </p:grp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99638" y="3044950"/>
              <a:ext cx="617221" cy="768098"/>
            </a:xfrm>
            <a:prstGeom prst="rect">
              <a:avLst/>
            </a:prstGeom>
          </p:spPr>
        </p:pic>
      </p:grpSp>
      <p:grpSp>
        <p:nvGrpSpPr>
          <p:cNvPr id="37" name="Agrupar 36"/>
          <p:cNvGrpSpPr/>
          <p:nvPr/>
        </p:nvGrpSpPr>
        <p:grpSpPr>
          <a:xfrm>
            <a:off x="-11263627" y="0"/>
            <a:ext cx="12242477" cy="6858000"/>
            <a:chOff x="0" y="0"/>
            <a:chExt cx="12242477" cy="6858000"/>
          </a:xfrm>
        </p:grpSpPr>
        <p:grpSp>
          <p:nvGrpSpPr>
            <p:cNvPr id="38" name="Agrupar 37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40" name="Retângulo 39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Forma Livre 40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E36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CaixaDeTexto 41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METODOLOGIA </a:t>
                </a:r>
              </a:p>
            </p:txBody>
          </p:sp>
        </p:grpSp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15640" y="3074668"/>
              <a:ext cx="585217" cy="708661"/>
            </a:xfrm>
            <a:prstGeom prst="rect">
              <a:avLst/>
            </a:prstGeom>
          </p:spPr>
        </p:pic>
      </p:grpSp>
      <p:grpSp>
        <p:nvGrpSpPr>
          <p:cNvPr id="43" name="Agrupar 42"/>
          <p:cNvGrpSpPr/>
          <p:nvPr/>
        </p:nvGrpSpPr>
        <p:grpSpPr>
          <a:xfrm>
            <a:off x="-11718103" y="3"/>
            <a:ext cx="12192000" cy="6858000"/>
            <a:chOff x="0" y="0"/>
            <a:chExt cx="12192000" cy="6858000"/>
          </a:xfrm>
        </p:grpSpPr>
        <p:grpSp>
          <p:nvGrpSpPr>
            <p:cNvPr id="44" name="Agrupar 4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6" name="Retângulo 45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Forma Livre 46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00E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 rot="16200000">
                <a:off x="10223862" y="3167389"/>
                <a:ext cx="3390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DESENVOLVIMENTO </a:t>
                </a:r>
              </a:p>
            </p:txBody>
          </p:sp>
        </p:grpSp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67634" y="3074668"/>
              <a:ext cx="681229" cy="708661"/>
            </a:xfrm>
            <a:prstGeom prst="rect">
              <a:avLst/>
            </a:prstGeom>
          </p:spPr>
        </p:pic>
      </p:grpSp>
      <p:grpSp>
        <p:nvGrpSpPr>
          <p:cNvPr id="51" name="Agrupar 50"/>
          <p:cNvGrpSpPr/>
          <p:nvPr/>
        </p:nvGrpSpPr>
        <p:grpSpPr>
          <a:xfrm>
            <a:off x="4432186" y="5312075"/>
            <a:ext cx="784040" cy="784040"/>
            <a:chOff x="5280225" y="5150077"/>
            <a:chExt cx="784040" cy="784040"/>
          </a:xfrm>
        </p:grpSpPr>
        <p:sp>
          <p:nvSpPr>
            <p:cNvPr id="12" name="Elipse 11"/>
            <p:cNvSpPr/>
            <p:nvPr/>
          </p:nvSpPr>
          <p:spPr>
            <a:xfrm>
              <a:off x="5280225" y="5150077"/>
              <a:ext cx="784040" cy="784040"/>
            </a:xfrm>
            <a:prstGeom prst="ellipse">
              <a:avLst/>
            </a:prstGeom>
            <a:noFill/>
            <a:ln w="38100">
              <a:solidFill>
                <a:srgbClr val="EA05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9" name="Imagem 48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204" y="5208685"/>
              <a:ext cx="640081" cy="672085"/>
            </a:xfrm>
            <a:prstGeom prst="rect">
              <a:avLst/>
            </a:prstGeom>
          </p:spPr>
        </p:pic>
      </p:grpSp>
      <p:sp>
        <p:nvSpPr>
          <p:cNvPr id="87" name="Colchete Esquerdo 86"/>
          <p:cNvSpPr/>
          <p:nvPr/>
        </p:nvSpPr>
        <p:spPr>
          <a:xfrm>
            <a:off x="3615962" y="3195852"/>
            <a:ext cx="833717" cy="2508241"/>
          </a:xfrm>
          <a:prstGeom prst="leftBracket">
            <a:avLst>
              <a:gd name="adj" fmla="val 87365"/>
            </a:avLst>
          </a:prstGeom>
          <a:ln w="57150">
            <a:solidFill>
              <a:srgbClr val="EA05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6" name="Imagem 85"/>
          <p:cNvPicPr/>
          <p:nvPr/>
        </p:nvPicPr>
        <p:blipFill rotWithShape="1">
          <a:blip r:embed="rId14"/>
          <a:srcRect l="23122" t="17749" r="19438" b="6493"/>
          <a:stretch/>
        </p:blipFill>
        <p:spPr bwMode="auto">
          <a:xfrm>
            <a:off x="3353257" y="265031"/>
            <a:ext cx="5746916" cy="4261140"/>
          </a:xfrm>
          <a:prstGeom prst="rect">
            <a:avLst/>
          </a:prstGeom>
          <a:ln>
            <a:solidFill>
              <a:srgbClr val="EA0505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8" name="CaixaDeTexto 87"/>
          <p:cNvSpPr txBox="1"/>
          <p:nvPr/>
        </p:nvSpPr>
        <p:spPr>
          <a:xfrm>
            <a:off x="5270712" y="5003607"/>
            <a:ext cx="5185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Em 1973 surgiu o Plano de Desenvolvimento Urbano de Marabá (PDUM).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Novo projeto elaborado pela SUDAM (PEUM). Plano de Expansão Urbana de Marabá.</a:t>
            </a:r>
            <a:r>
              <a:rPr lang="pt-BR" dirty="0"/>
              <a:t> </a:t>
            </a:r>
          </a:p>
          <a:p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0" name="Imagem 8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16" y="672229"/>
            <a:ext cx="5372020" cy="4238226"/>
          </a:xfrm>
          <a:prstGeom prst="rect">
            <a:avLst/>
          </a:prstGeom>
          <a:ln>
            <a:solidFill>
              <a:srgbClr val="EA0505"/>
            </a:solidFill>
          </a:ln>
        </p:spPr>
      </p:pic>
      <p:sp>
        <p:nvSpPr>
          <p:cNvPr id="91" name="Retângulo 90"/>
          <p:cNvSpPr/>
          <p:nvPr/>
        </p:nvSpPr>
        <p:spPr>
          <a:xfrm>
            <a:off x="2374803" y="5134289"/>
            <a:ext cx="8133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O descontrole na implantação do Plano de Expansão Urbana permitiu a ocorrência de invasões, ocupações irregulares de áreas sujeitas a alagamento como a Folha 33 e a abertura de ruas que ligavam uma “folha” à outra, algo que não estava previsto no projeto original. 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2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72787 -0.0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9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8" grpId="0"/>
      <p:bldP spid="88" grpId="1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0" y="-3"/>
            <a:ext cx="12242477" cy="6858000"/>
            <a:chOff x="0" y="0"/>
            <a:chExt cx="12242477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254000" dist="190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10420350" y="1657350"/>
              <a:ext cx="1771650" cy="3543300"/>
            </a:xfrm>
            <a:custGeom>
              <a:avLst/>
              <a:gdLst>
                <a:gd name="connsiteX0" fmla="*/ 2076450 w 2076450"/>
                <a:gd name="connsiteY0" fmla="*/ 0 h 4152900"/>
                <a:gd name="connsiteX1" fmla="*/ 2076450 w 2076450"/>
                <a:gd name="connsiteY1" fmla="*/ 4152900 h 4152900"/>
                <a:gd name="connsiteX2" fmla="*/ 0 w 2076450"/>
                <a:gd name="connsiteY2" fmla="*/ 2076450 h 4152900"/>
                <a:gd name="connsiteX3" fmla="*/ 2076450 w 2076450"/>
                <a:gd name="connsiteY3" fmla="*/ 0 h 415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6450" h="4152900">
                  <a:moveTo>
                    <a:pt x="2076450" y="0"/>
                  </a:moveTo>
                  <a:lnTo>
                    <a:pt x="2076450" y="4152900"/>
                  </a:lnTo>
                  <a:cubicBezTo>
                    <a:pt x="929658" y="4152900"/>
                    <a:pt x="0" y="3223242"/>
                    <a:pt x="0" y="2076450"/>
                  </a:cubicBezTo>
                  <a:cubicBezTo>
                    <a:pt x="0" y="929658"/>
                    <a:pt x="929658" y="0"/>
                    <a:pt x="2076450" y="0"/>
                  </a:cubicBezTo>
                  <a:close/>
                </a:path>
              </a:pathLst>
            </a:custGeom>
            <a:solidFill>
              <a:srgbClr val="F0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 rot="16200000">
              <a:off x="10223862" y="3105834"/>
              <a:ext cx="3390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2"/>
                  </a:solidFill>
                  <a:latin typeface="Tw Cen MT" panose="020B0602020104020603" pitchFamily="34" charset="0"/>
                </a:rPr>
                <a:t>INTRODUÇÃO </a:t>
              </a: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9175" y="3110290"/>
              <a:ext cx="787398" cy="637418"/>
            </a:xfrm>
            <a:prstGeom prst="rect">
              <a:avLst/>
            </a:prstGeom>
          </p:spPr>
        </p:pic>
      </p:grpSp>
      <p:grpSp>
        <p:nvGrpSpPr>
          <p:cNvPr id="13" name="Agrupar 12"/>
          <p:cNvGrpSpPr/>
          <p:nvPr/>
        </p:nvGrpSpPr>
        <p:grpSpPr>
          <a:xfrm>
            <a:off x="-503573" y="-9"/>
            <a:ext cx="12242477" cy="6858000"/>
            <a:chOff x="0" y="0"/>
            <a:chExt cx="12242477" cy="6858000"/>
          </a:xfrm>
        </p:grpSpPr>
        <p:grpSp>
          <p:nvGrpSpPr>
            <p:cNvPr id="14" name="Agrupar 13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Forma Livre 16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EA05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HISTÓRICO </a:t>
                </a:r>
              </a:p>
            </p:txBody>
          </p:sp>
        </p:grp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88208" y="3092956"/>
              <a:ext cx="640081" cy="672085"/>
            </a:xfrm>
            <a:prstGeom prst="rect">
              <a:avLst/>
            </a:prstGeom>
          </p:spPr>
        </p:pic>
      </p:grpSp>
      <p:grpSp>
        <p:nvGrpSpPr>
          <p:cNvPr id="101" name="Agrupar 100"/>
          <p:cNvGrpSpPr/>
          <p:nvPr/>
        </p:nvGrpSpPr>
        <p:grpSpPr>
          <a:xfrm>
            <a:off x="2374803" y="672229"/>
            <a:ext cx="8133509" cy="5662389"/>
            <a:chOff x="2374803" y="672229"/>
            <a:chExt cx="8133509" cy="5662389"/>
          </a:xfrm>
        </p:grpSpPr>
        <p:pic>
          <p:nvPicPr>
            <p:cNvPr id="99" name="Imagem 9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816" y="672229"/>
              <a:ext cx="5372020" cy="4238226"/>
            </a:xfrm>
            <a:prstGeom prst="rect">
              <a:avLst/>
            </a:prstGeom>
            <a:ln>
              <a:solidFill>
                <a:srgbClr val="EA0505"/>
              </a:solidFill>
            </a:ln>
          </p:spPr>
        </p:pic>
        <p:sp>
          <p:nvSpPr>
            <p:cNvPr id="100" name="Retângulo 99"/>
            <p:cNvSpPr/>
            <p:nvPr/>
          </p:nvSpPr>
          <p:spPr>
            <a:xfrm>
              <a:off x="2374803" y="5134289"/>
              <a:ext cx="81335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rPr>
                <a:t>O descontrole na implantação do Plano de Expansão Urbana permitiu a ocorrência de invasões, ocupações irregulares de áreas sujeitas a alagamento como a Folha 33 e a abertura de ruas que ligavam uma “folha” à outra, algo que não estava previsto no projeto original. </a:t>
              </a:r>
              <a:endParaRPr lang="pt-BR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-9886172" y="3"/>
            <a:ext cx="12242477" cy="6858000"/>
            <a:chOff x="0" y="0"/>
            <a:chExt cx="12242477" cy="6858000"/>
          </a:xfrm>
        </p:grpSpPr>
        <p:grpSp>
          <p:nvGrpSpPr>
            <p:cNvPr id="20" name="Agrupar 19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22" name="Retângulo 21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Forma Livre 22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3769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OBJETIVOS </a:t>
                </a:r>
              </a:p>
            </p:txBody>
          </p:sp>
        </p:grp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01126" y="3063238"/>
              <a:ext cx="585217" cy="731521"/>
            </a:xfrm>
            <a:prstGeom prst="rect">
              <a:avLst/>
            </a:prstGeom>
          </p:spPr>
        </p:pic>
      </p:grpSp>
      <p:grpSp>
        <p:nvGrpSpPr>
          <p:cNvPr id="25" name="Agrupar 24"/>
          <p:cNvGrpSpPr/>
          <p:nvPr/>
        </p:nvGrpSpPr>
        <p:grpSpPr>
          <a:xfrm>
            <a:off x="-10346656" y="3"/>
            <a:ext cx="12192001" cy="6858000"/>
            <a:chOff x="0" y="0"/>
            <a:chExt cx="12192001" cy="6858000"/>
          </a:xfrm>
        </p:grpSpPr>
        <p:grpSp>
          <p:nvGrpSpPr>
            <p:cNvPr id="26" name="Agrupar 25"/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sp>
            <p:nvSpPr>
              <p:cNvPr id="28" name="Retângulo 27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Forma Livre 28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83C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 rot="16200000">
                <a:off x="9712880" y="3167389"/>
                <a:ext cx="443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APOIO AO PROJETO </a:t>
                </a:r>
              </a:p>
            </p:txBody>
          </p:sp>
        </p:grpSp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15381" y="3065524"/>
              <a:ext cx="658369" cy="726949"/>
            </a:xfrm>
            <a:prstGeom prst="rect">
              <a:avLst/>
            </a:prstGeom>
          </p:spPr>
        </p:pic>
      </p:grpSp>
      <p:grpSp>
        <p:nvGrpSpPr>
          <p:cNvPr id="31" name="Agrupar 30"/>
          <p:cNvGrpSpPr/>
          <p:nvPr/>
        </p:nvGrpSpPr>
        <p:grpSpPr>
          <a:xfrm>
            <a:off x="-10799043" y="3"/>
            <a:ext cx="12242477" cy="6858000"/>
            <a:chOff x="0" y="0"/>
            <a:chExt cx="12242477" cy="6858000"/>
          </a:xfrm>
        </p:grpSpPr>
        <p:grpSp>
          <p:nvGrpSpPr>
            <p:cNvPr id="32" name="Agrupar 31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34" name="Retângulo 3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Forma Livre 34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BB33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JUSTIFICATIVA </a:t>
                </a:r>
              </a:p>
            </p:txBody>
          </p:sp>
        </p:grp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99638" y="3044950"/>
              <a:ext cx="617221" cy="768098"/>
            </a:xfrm>
            <a:prstGeom prst="rect">
              <a:avLst/>
            </a:prstGeom>
          </p:spPr>
        </p:pic>
      </p:grpSp>
      <p:grpSp>
        <p:nvGrpSpPr>
          <p:cNvPr id="37" name="Agrupar 36"/>
          <p:cNvGrpSpPr/>
          <p:nvPr/>
        </p:nvGrpSpPr>
        <p:grpSpPr>
          <a:xfrm>
            <a:off x="-11263627" y="0"/>
            <a:ext cx="12242477" cy="6858000"/>
            <a:chOff x="0" y="0"/>
            <a:chExt cx="12242477" cy="6858000"/>
          </a:xfrm>
        </p:grpSpPr>
        <p:grpSp>
          <p:nvGrpSpPr>
            <p:cNvPr id="38" name="Agrupar 37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40" name="Retângulo 39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Forma Livre 40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E36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CaixaDeTexto 41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METODOLOGIA </a:t>
                </a:r>
              </a:p>
            </p:txBody>
          </p:sp>
        </p:grpSp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15640" y="3074668"/>
              <a:ext cx="585217" cy="708661"/>
            </a:xfrm>
            <a:prstGeom prst="rect">
              <a:avLst/>
            </a:prstGeom>
          </p:spPr>
        </p:pic>
      </p:grpSp>
      <p:grpSp>
        <p:nvGrpSpPr>
          <p:cNvPr id="43" name="Agrupar 42"/>
          <p:cNvGrpSpPr/>
          <p:nvPr/>
        </p:nvGrpSpPr>
        <p:grpSpPr>
          <a:xfrm>
            <a:off x="-11718103" y="3"/>
            <a:ext cx="12192000" cy="6858000"/>
            <a:chOff x="0" y="0"/>
            <a:chExt cx="12192000" cy="6858000"/>
          </a:xfrm>
        </p:grpSpPr>
        <p:grpSp>
          <p:nvGrpSpPr>
            <p:cNvPr id="44" name="Agrupar 4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6" name="Retângulo 45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Forma Livre 46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00E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 rot="16200000">
                <a:off x="10223862" y="3167389"/>
                <a:ext cx="3390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DESENVOLVIMENTO </a:t>
                </a:r>
              </a:p>
            </p:txBody>
          </p:sp>
        </p:grpSp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67634" y="3074668"/>
              <a:ext cx="681229" cy="708661"/>
            </a:xfrm>
            <a:prstGeom prst="rect">
              <a:avLst/>
            </a:prstGeom>
          </p:spPr>
        </p:pic>
      </p:grpSp>
      <p:grpSp>
        <p:nvGrpSpPr>
          <p:cNvPr id="9" name="Agrupar 8"/>
          <p:cNvGrpSpPr/>
          <p:nvPr/>
        </p:nvGrpSpPr>
        <p:grpSpPr>
          <a:xfrm>
            <a:off x="2388221" y="1935814"/>
            <a:ext cx="1500950" cy="1500950"/>
            <a:chOff x="3956788" y="705953"/>
            <a:chExt cx="1902776" cy="1902776"/>
          </a:xfrm>
        </p:grpSpPr>
        <p:sp>
          <p:nvSpPr>
            <p:cNvPr id="3" name="Lágrima 2"/>
            <p:cNvSpPr/>
            <p:nvPr/>
          </p:nvSpPr>
          <p:spPr>
            <a:xfrm rot="8029332">
              <a:off x="3956788" y="705953"/>
              <a:ext cx="1902776" cy="1902776"/>
            </a:xfrm>
            <a:prstGeom prst="teardrop">
              <a:avLst>
                <a:gd name="adj" fmla="val 100863"/>
              </a:avLst>
            </a:prstGeom>
            <a:gradFill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11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254000" dist="190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4087905" y="837070"/>
              <a:ext cx="1640542" cy="1640542"/>
            </a:xfrm>
            <a:prstGeom prst="ellipse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527599" y="1161343"/>
              <a:ext cx="925699" cy="1053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1º</a:t>
              </a:r>
            </a:p>
          </p:txBody>
        </p:sp>
      </p:grpSp>
      <p:cxnSp>
        <p:nvCxnSpPr>
          <p:cNvPr id="62" name="Conector reto 61"/>
          <p:cNvCxnSpPr/>
          <p:nvPr/>
        </p:nvCxnSpPr>
        <p:spPr>
          <a:xfrm>
            <a:off x="3138696" y="4069173"/>
            <a:ext cx="2567400" cy="0"/>
          </a:xfrm>
          <a:prstGeom prst="line">
            <a:avLst/>
          </a:prstGeom>
          <a:ln w="38100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Agrupar 53"/>
          <p:cNvGrpSpPr/>
          <p:nvPr/>
        </p:nvGrpSpPr>
        <p:grpSpPr>
          <a:xfrm>
            <a:off x="2965203" y="3895680"/>
            <a:ext cx="346986" cy="346986"/>
            <a:chOff x="6918319" y="2081065"/>
            <a:chExt cx="1640542" cy="1640542"/>
          </a:xfrm>
        </p:grpSpPr>
        <p:sp>
          <p:nvSpPr>
            <p:cNvPr id="51" name="Elipse 50"/>
            <p:cNvSpPr/>
            <p:nvPr/>
          </p:nvSpPr>
          <p:spPr>
            <a:xfrm>
              <a:off x="6918319" y="2081065"/>
              <a:ext cx="1640542" cy="164054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Elipse 51"/>
            <p:cNvSpPr/>
            <p:nvPr/>
          </p:nvSpPr>
          <p:spPr>
            <a:xfrm>
              <a:off x="7098351" y="2261097"/>
              <a:ext cx="1280478" cy="1280478"/>
            </a:xfrm>
            <a:prstGeom prst="ellipse">
              <a:avLst/>
            </a:prstGeom>
            <a:solidFill>
              <a:srgbClr val="2F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5" name="Agrupar 74"/>
          <p:cNvGrpSpPr/>
          <p:nvPr/>
        </p:nvGrpSpPr>
        <p:grpSpPr>
          <a:xfrm>
            <a:off x="4955621" y="1935814"/>
            <a:ext cx="1500950" cy="1500950"/>
            <a:chOff x="3956788" y="705953"/>
            <a:chExt cx="1902776" cy="1902776"/>
          </a:xfrm>
        </p:grpSpPr>
        <p:sp>
          <p:nvSpPr>
            <p:cNvPr id="76" name="Lágrima 75"/>
            <p:cNvSpPr/>
            <p:nvPr/>
          </p:nvSpPr>
          <p:spPr>
            <a:xfrm rot="8029332">
              <a:off x="3956788" y="705953"/>
              <a:ext cx="1902776" cy="1902776"/>
            </a:xfrm>
            <a:prstGeom prst="teardrop">
              <a:avLst>
                <a:gd name="adj" fmla="val 100863"/>
              </a:avLst>
            </a:prstGeom>
            <a:gradFill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11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254000" dist="190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Elipse 76"/>
            <p:cNvSpPr/>
            <p:nvPr/>
          </p:nvSpPr>
          <p:spPr>
            <a:xfrm>
              <a:off x="4087905" y="837070"/>
              <a:ext cx="1640542" cy="1640542"/>
            </a:xfrm>
            <a:prstGeom prst="ellipse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4527599" y="1161343"/>
              <a:ext cx="925699" cy="1053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2º</a:t>
              </a:r>
            </a:p>
          </p:txBody>
        </p:sp>
      </p:grpSp>
      <p:grpSp>
        <p:nvGrpSpPr>
          <p:cNvPr id="79" name="Agrupar 78"/>
          <p:cNvGrpSpPr/>
          <p:nvPr/>
        </p:nvGrpSpPr>
        <p:grpSpPr>
          <a:xfrm>
            <a:off x="7523021" y="1935814"/>
            <a:ext cx="1500950" cy="1500950"/>
            <a:chOff x="3956788" y="705953"/>
            <a:chExt cx="1902776" cy="1902776"/>
          </a:xfrm>
        </p:grpSpPr>
        <p:sp>
          <p:nvSpPr>
            <p:cNvPr id="80" name="Lágrima 79"/>
            <p:cNvSpPr/>
            <p:nvPr/>
          </p:nvSpPr>
          <p:spPr>
            <a:xfrm rot="8029332">
              <a:off x="3956788" y="705953"/>
              <a:ext cx="1902776" cy="1902776"/>
            </a:xfrm>
            <a:prstGeom prst="teardrop">
              <a:avLst>
                <a:gd name="adj" fmla="val 100863"/>
              </a:avLst>
            </a:prstGeom>
            <a:gradFill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11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254000" dist="190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Elipse 80"/>
            <p:cNvSpPr/>
            <p:nvPr/>
          </p:nvSpPr>
          <p:spPr>
            <a:xfrm>
              <a:off x="4087905" y="837070"/>
              <a:ext cx="1640542" cy="1640542"/>
            </a:xfrm>
            <a:prstGeom prst="ellipse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CaixaDeTexto 81"/>
            <p:cNvSpPr txBox="1"/>
            <p:nvPr/>
          </p:nvSpPr>
          <p:spPr>
            <a:xfrm>
              <a:off x="4527599" y="1161343"/>
              <a:ext cx="925699" cy="1053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3º</a:t>
              </a:r>
            </a:p>
          </p:txBody>
        </p:sp>
      </p:grpSp>
      <p:cxnSp>
        <p:nvCxnSpPr>
          <p:cNvPr id="89" name="Conector reto 88"/>
          <p:cNvCxnSpPr/>
          <p:nvPr/>
        </p:nvCxnSpPr>
        <p:spPr>
          <a:xfrm>
            <a:off x="5729112" y="4069173"/>
            <a:ext cx="2567400" cy="0"/>
          </a:xfrm>
          <a:prstGeom prst="line">
            <a:avLst/>
          </a:prstGeom>
          <a:ln w="38100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Agrupar 89"/>
          <p:cNvGrpSpPr/>
          <p:nvPr/>
        </p:nvGrpSpPr>
        <p:grpSpPr>
          <a:xfrm>
            <a:off x="5533547" y="3895680"/>
            <a:ext cx="346986" cy="346986"/>
            <a:chOff x="6918319" y="2081065"/>
            <a:chExt cx="1640542" cy="1640542"/>
          </a:xfrm>
        </p:grpSpPr>
        <p:sp>
          <p:nvSpPr>
            <p:cNvPr id="91" name="Elipse 90"/>
            <p:cNvSpPr/>
            <p:nvPr/>
          </p:nvSpPr>
          <p:spPr>
            <a:xfrm>
              <a:off x="6918319" y="2081065"/>
              <a:ext cx="1640542" cy="164054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" name="Elipse 91"/>
            <p:cNvSpPr/>
            <p:nvPr/>
          </p:nvSpPr>
          <p:spPr>
            <a:xfrm>
              <a:off x="7098351" y="2261097"/>
              <a:ext cx="1280478" cy="1280478"/>
            </a:xfrm>
            <a:prstGeom prst="ellipse">
              <a:avLst/>
            </a:prstGeom>
            <a:solidFill>
              <a:srgbClr val="2F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3" name="Agrupar 92"/>
          <p:cNvGrpSpPr/>
          <p:nvPr/>
        </p:nvGrpSpPr>
        <p:grpSpPr>
          <a:xfrm>
            <a:off x="8095969" y="3895680"/>
            <a:ext cx="346986" cy="346986"/>
            <a:chOff x="6918319" y="2081065"/>
            <a:chExt cx="1640542" cy="1640542"/>
          </a:xfrm>
        </p:grpSpPr>
        <p:sp>
          <p:nvSpPr>
            <p:cNvPr id="94" name="Elipse 93"/>
            <p:cNvSpPr/>
            <p:nvPr/>
          </p:nvSpPr>
          <p:spPr>
            <a:xfrm>
              <a:off x="6918319" y="2081065"/>
              <a:ext cx="1640542" cy="164054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Elipse 94"/>
            <p:cNvSpPr/>
            <p:nvPr/>
          </p:nvSpPr>
          <p:spPr>
            <a:xfrm>
              <a:off x="7098351" y="2261097"/>
              <a:ext cx="1280478" cy="1280478"/>
            </a:xfrm>
            <a:prstGeom prst="ellipse">
              <a:avLst/>
            </a:prstGeom>
            <a:solidFill>
              <a:srgbClr val="2F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6" name="CaixaDeTexto 95"/>
          <p:cNvSpPr txBox="1"/>
          <p:nvPr/>
        </p:nvSpPr>
        <p:spPr>
          <a:xfrm>
            <a:off x="2220932" y="4340003"/>
            <a:ext cx="1835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w Cen MT" panose="020B0602020104020603" pitchFamily="34" charset="0"/>
              </a:rPr>
              <a:t>Organizar geograficamente o núcleo urbano Nova Marabá. </a:t>
            </a:r>
          </a:p>
        </p:txBody>
      </p:sp>
      <p:sp>
        <p:nvSpPr>
          <p:cNvPr id="97" name="CaixaDeTexto 96"/>
          <p:cNvSpPr txBox="1"/>
          <p:nvPr/>
        </p:nvSpPr>
        <p:spPr>
          <a:xfrm>
            <a:off x="4674840" y="4340003"/>
            <a:ext cx="1835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w Cen MT" panose="020B0602020104020603" pitchFamily="34" charset="0"/>
              </a:rPr>
              <a:t>Facilitar a localização de locais públicos e residenciais. </a:t>
            </a:r>
          </a:p>
        </p:txBody>
      </p:sp>
      <p:sp>
        <p:nvSpPr>
          <p:cNvPr id="98" name="CaixaDeTexto 97"/>
          <p:cNvSpPr txBox="1"/>
          <p:nvPr/>
        </p:nvSpPr>
        <p:spPr>
          <a:xfrm>
            <a:off x="7351875" y="4349999"/>
            <a:ext cx="1835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w Cen MT" panose="020B0602020104020603" pitchFamily="34" charset="0"/>
              </a:rPr>
              <a:t>Promover a melhoria dos diversos serviços que necessitam de localização. </a:t>
            </a:r>
          </a:p>
        </p:txBody>
      </p:sp>
    </p:spTree>
    <p:extLst>
      <p:ext uri="{BB962C8B-B14F-4D97-AF65-F5344CB8AC3E}">
        <p14:creationId xmlns:p14="http://schemas.microsoft.com/office/powerpoint/2010/main" val="201702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72799 0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0" y="-3"/>
            <a:ext cx="12242477" cy="6858000"/>
            <a:chOff x="0" y="0"/>
            <a:chExt cx="12242477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254000" dist="190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10420350" y="1657350"/>
              <a:ext cx="1771650" cy="3543300"/>
            </a:xfrm>
            <a:custGeom>
              <a:avLst/>
              <a:gdLst>
                <a:gd name="connsiteX0" fmla="*/ 2076450 w 2076450"/>
                <a:gd name="connsiteY0" fmla="*/ 0 h 4152900"/>
                <a:gd name="connsiteX1" fmla="*/ 2076450 w 2076450"/>
                <a:gd name="connsiteY1" fmla="*/ 4152900 h 4152900"/>
                <a:gd name="connsiteX2" fmla="*/ 0 w 2076450"/>
                <a:gd name="connsiteY2" fmla="*/ 2076450 h 4152900"/>
                <a:gd name="connsiteX3" fmla="*/ 2076450 w 2076450"/>
                <a:gd name="connsiteY3" fmla="*/ 0 h 415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6450" h="4152900">
                  <a:moveTo>
                    <a:pt x="2076450" y="0"/>
                  </a:moveTo>
                  <a:lnTo>
                    <a:pt x="2076450" y="4152900"/>
                  </a:lnTo>
                  <a:cubicBezTo>
                    <a:pt x="929658" y="4152900"/>
                    <a:pt x="0" y="3223242"/>
                    <a:pt x="0" y="2076450"/>
                  </a:cubicBezTo>
                  <a:cubicBezTo>
                    <a:pt x="0" y="929658"/>
                    <a:pt x="929658" y="0"/>
                    <a:pt x="2076450" y="0"/>
                  </a:cubicBezTo>
                  <a:close/>
                </a:path>
              </a:pathLst>
            </a:custGeom>
            <a:solidFill>
              <a:srgbClr val="F0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 rot="16200000">
              <a:off x="10223862" y="3105834"/>
              <a:ext cx="3390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2"/>
                  </a:solidFill>
                  <a:latin typeface="Tw Cen MT" panose="020B0602020104020603" pitchFamily="34" charset="0"/>
                </a:rPr>
                <a:t>INTRODUÇÃO </a:t>
              </a: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9175" y="3110290"/>
              <a:ext cx="787398" cy="637418"/>
            </a:xfrm>
            <a:prstGeom prst="rect">
              <a:avLst/>
            </a:prstGeom>
          </p:spPr>
        </p:pic>
      </p:grpSp>
      <p:grpSp>
        <p:nvGrpSpPr>
          <p:cNvPr id="13" name="Agrupar 12"/>
          <p:cNvGrpSpPr/>
          <p:nvPr/>
        </p:nvGrpSpPr>
        <p:grpSpPr>
          <a:xfrm>
            <a:off x="-503573" y="-9"/>
            <a:ext cx="12242477" cy="6858000"/>
            <a:chOff x="0" y="0"/>
            <a:chExt cx="12242477" cy="6858000"/>
          </a:xfrm>
        </p:grpSpPr>
        <p:grpSp>
          <p:nvGrpSpPr>
            <p:cNvPr id="14" name="Agrupar 13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Forma Livre 16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EA05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HISTÓRICO </a:t>
                </a:r>
              </a:p>
            </p:txBody>
          </p:sp>
        </p:grp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88208" y="3092956"/>
              <a:ext cx="640081" cy="672085"/>
            </a:xfrm>
            <a:prstGeom prst="rect">
              <a:avLst/>
            </a:prstGeom>
          </p:spPr>
        </p:pic>
      </p:grpSp>
      <p:grpSp>
        <p:nvGrpSpPr>
          <p:cNvPr id="19" name="Agrupar 18"/>
          <p:cNvGrpSpPr/>
          <p:nvPr/>
        </p:nvGrpSpPr>
        <p:grpSpPr>
          <a:xfrm>
            <a:off x="-1010172" y="-18"/>
            <a:ext cx="12242477" cy="6858000"/>
            <a:chOff x="0" y="0"/>
            <a:chExt cx="12242477" cy="6858000"/>
          </a:xfrm>
        </p:grpSpPr>
        <p:grpSp>
          <p:nvGrpSpPr>
            <p:cNvPr id="20" name="Agrupar 19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22" name="Retângulo 21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Forma Livre 22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3769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OBJETIVOS </a:t>
                </a:r>
              </a:p>
            </p:txBody>
          </p:sp>
        </p:grp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01126" y="3063238"/>
              <a:ext cx="585217" cy="731521"/>
            </a:xfrm>
            <a:prstGeom prst="rect">
              <a:avLst/>
            </a:prstGeom>
          </p:spPr>
        </p:pic>
      </p:grpSp>
      <p:grpSp>
        <p:nvGrpSpPr>
          <p:cNvPr id="2" name="Agrupar 1"/>
          <p:cNvGrpSpPr/>
          <p:nvPr/>
        </p:nvGrpSpPr>
        <p:grpSpPr>
          <a:xfrm>
            <a:off x="2220932" y="1935814"/>
            <a:ext cx="6966116" cy="3891513"/>
            <a:chOff x="2220932" y="1935814"/>
            <a:chExt cx="6966116" cy="3891513"/>
          </a:xfrm>
        </p:grpSpPr>
        <p:grpSp>
          <p:nvGrpSpPr>
            <p:cNvPr id="49" name="Agrupar 48"/>
            <p:cNvGrpSpPr/>
            <p:nvPr/>
          </p:nvGrpSpPr>
          <p:grpSpPr>
            <a:xfrm>
              <a:off x="2388221" y="1935814"/>
              <a:ext cx="1500950" cy="1500950"/>
              <a:chOff x="3956788" y="705953"/>
              <a:chExt cx="1902776" cy="1902776"/>
            </a:xfrm>
          </p:grpSpPr>
          <p:sp>
            <p:nvSpPr>
              <p:cNvPr id="50" name="Lágrima 49"/>
              <p:cNvSpPr/>
              <p:nvPr/>
            </p:nvSpPr>
            <p:spPr>
              <a:xfrm rot="8029332">
                <a:off x="3956788" y="705953"/>
                <a:ext cx="1902776" cy="1902776"/>
              </a:xfrm>
              <a:prstGeom prst="teardrop">
                <a:avLst>
                  <a:gd name="adj" fmla="val 100863"/>
                </a:avLst>
              </a:prstGeom>
              <a:gradFill>
                <a:gsLst>
                  <a:gs pos="100000">
                    <a:schemeClr val="accent5">
                      <a:lumMod val="40000"/>
                      <a:lumOff val="60000"/>
                    </a:schemeClr>
                  </a:gs>
                  <a:gs pos="11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4087905" y="837070"/>
                <a:ext cx="1640542" cy="1640542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2" name="CaixaDeTexto 51"/>
              <p:cNvSpPr txBox="1"/>
              <p:nvPr/>
            </p:nvSpPr>
            <p:spPr>
              <a:xfrm>
                <a:off x="4527599" y="1161343"/>
                <a:ext cx="925699" cy="105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anose="020B0602020104020603" pitchFamily="34" charset="0"/>
                  </a:rPr>
                  <a:t>1º</a:t>
                </a:r>
              </a:p>
            </p:txBody>
          </p:sp>
        </p:grpSp>
        <p:cxnSp>
          <p:nvCxnSpPr>
            <p:cNvPr id="53" name="Conector reto 52"/>
            <p:cNvCxnSpPr/>
            <p:nvPr/>
          </p:nvCxnSpPr>
          <p:spPr>
            <a:xfrm>
              <a:off x="3138696" y="4069173"/>
              <a:ext cx="2567400" cy="0"/>
            </a:xfrm>
            <a:prstGeom prst="line">
              <a:avLst/>
            </a:prstGeom>
            <a:ln w="3810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Agrupar 53"/>
            <p:cNvGrpSpPr/>
            <p:nvPr/>
          </p:nvGrpSpPr>
          <p:grpSpPr>
            <a:xfrm>
              <a:off x="2965203" y="3895680"/>
              <a:ext cx="346986" cy="346986"/>
              <a:chOff x="6918319" y="2081065"/>
              <a:chExt cx="1640542" cy="1640542"/>
            </a:xfrm>
          </p:grpSpPr>
          <p:sp>
            <p:nvSpPr>
              <p:cNvPr id="55" name="Elipse 54"/>
              <p:cNvSpPr/>
              <p:nvPr/>
            </p:nvSpPr>
            <p:spPr>
              <a:xfrm>
                <a:off x="6918319" y="2081065"/>
                <a:ext cx="1640542" cy="164054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7098351" y="2261097"/>
                <a:ext cx="1280478" cy="1280478"/>
              </a:xfrm>
              <a:prstGeom prst="ellipse">
                <a:avLst/>
              </a:prstGeom>
              <a:solidFill>
                <a:srgbClr val="2F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57" name="Agrupar 56"/>
            <p:cNvGrpSpPr/>
            <p:nvPr/>
          </p:nvGrpSpPr>
          <p:grpSpPr>
            <a:xfrm>
              <a:off x="4955621" y="1935814"/>
              <a:ext cx="1500950" cy="1500950"/>
              <a:chOff x="3956788" y="705953"/>
              <a:chExt cx="1902776" cy="1902776"/>
            </a:xfrm>
          </p:grpSpPr>
          <p:sp>
            <p:nvSpPr>
              <p:cNvPr id="58" name="Lágrima 57"/>
              <p:cNvSpPr/>
              <p:nvPr/>
            </p:nvSpPr>
            <p:spPr>
              <a:xfrm rot="8029332">
                <a:off x="3956788" y="705953"/>
                <a:ext cx="1902776" cy="1902776"/>
              </a:xfrm>
              <a:prstGeom prst="teardrop">
                <a:avLst>
                  <a:gd name="adj" fmla="val 100863"/>
                </a:avLst>
              </a:prstGeom>
              <a:gradFill>
                <a:gsLst>
                  <a:gs pos="100000">
                    <a:schemeClr val="accent5">
                      <a:lumMod val="40000"/>
                      <a:lumOff val="60000"/>
                    </a:schemeClr>
                  </a:gs>
                  <a:gs pos="11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Elipse 58"/>
              <p:cNvSpPr/>
              <p:nvPr/>
            </p:nvSpPr>
            <p:spPr>
              <a:xfrm>
                <a:off x="4087905" y="837070"/>
                <a:ext cx="1640542" cy="1640542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4527599" y="1161343"/>
                <a:ext cx="925699" cy="105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anose="020B0602020104020603" pitchFamily="34" charset="0"/>
                  </a:rPr>
                  <a:t>2º</a:t>
                </a:r>
              </a:p>
            </p:txBody>
          </p:sp>
        </p:grpSp>
        <p:grpSp>
          <p:nvGrpSpPr>
            <p:cNvPr id="61" name="Agrupar 60"/>
            <p:cNvGrpSpPr/>
            <p:nvPr/>
          </p:nvGrpSpPr>
          <p:grpSpPr>
            <a:xfrm>
              <a:off x="7523021" y="1935814"/>
              <a:ext cx="1500950" cy="1500950"/>
              <a:chOff x="3956788" y="705953"/>
              <a:chExt cx="1902776" cy="1902776"/>
            </a:xfrm>
          </p:grpSpPr>
          <p:sp>
            <p:nvSpPr>
              <p:cNvPr id="62" name="Lágrima 61"/>
              <p:cNvSpPr/>
              <p:nvPr/>
            </p:nvSpPr>
            <p:spPr>
              <a:xfrm rot="8029332">
                <a:off x="3956788" y="705953"/>
                <a:ext cx="1902776" cy="1902776"/>
              </a:xfrm>
              <a:prstGeom prst="teardrop">
                <a:avLst>
                  <a:gd name="adj" fmla="val 100863"/>
                </a:avLst>
              </a:prstGeom>
              <a:gradFill>
                <a:gsLst>
                  <a:gs pos="100000">
                    <a:schemeClr val="accent5">
                      <a:lumMod val="40000"/>
                      <a:lumOff val="60000"/>
                    </a:schemeClr>
                  </a:gs>
                  <a:gs pos="11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" name="Elipse 62"/>
              <p:cNvSpPr/>
              <p:nvPr/>
            </p:nvSpPr>
            <p:spPr>
              <a:xfrm>
                <a:off x="4087905" y="837070"/>
                <a:ext cx="1640542" cy="1640542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" name="CaixaDeTexto 63"/>
              <p:cNvSpPr txBox="1"/>
              <p:nvPr/>
            </p:nvSpPr>
            <p:spPr>
              <a:xfrm>
                <a:off x="4527599" y="1161343"/>
                <a:ext cx="925699" cy="105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anose="020B0602020104020603" pitchFamily="34" charset="0"/>
                  </a:rPr>
                  <a:t>3º</a:t>
                </a:r>
              </a:p>
            </p:txBody>
          </p:sp>
        </p:grpSp>
        <p:cxnSp>
          <p:nvCxnSpPr>
            <p:cNvPr id="65" name="Conector reto 64"/>
            <p:cNvCxnSpPr/>
            <p:nvPr/>
          </p:nvCxnSpPr>
          <p:spPr>
            <a:xfrm>
              <a:off x="5729112" y="4069173"/>
              <a:ext cx="2567400" cy="0"/>
            </a:xfrm>
            <a:prstGeom prst="line">
              <a:avLst/>
            </a:prstGeom>
            <a:ln w="3810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Agrupar 65"/>
            <p:cNvGrpSpPr/>
            <p:nvPr/>
          </p:nvGrpSpPr>
          <p:grpSpPr>
            <a:xfrm>
              <a:off x="5533547" y="3895680"/>
              <a:ext cx="346986" cy="346986"/>
              <a:chOff x="6918319" y="2081065"/>
              <a:chExt cx="1640542" cy="1640542"/>
            </a:xfrm>
          </p:grpSpPr>
          <p:sp>
            <p:nvSpPr>
              <p:cNvPr id="67" name="Elipse 66"/>
              <p:cNvSpPr/>
              <p:nvPr/>
            </p:nvSpPr>
            <p:spPr>
              <a:xfrm>
                <a:off x="6918319" y="2081065"/>
                <a:ext cx="1640542" cy="164054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8" name="Elipse 67"/>
              <p:cNvSpPr/>
              <p:nvPr/>
            </p:nvSpPr>
            <p:spPr>
              <a:xfrm>
                <a:off x="7098351" y="2261097"/>
                <a:ext cx="1280478" cy="1280478"/>
              </a:xfrm>
              <a:prstGeom prst="ellipse">
                <a:avLst/>
              </a:prstGeom>
              <a:solidFill>
                <a:srgbClr val="2F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9" name="Agrupar 68"/>
            <p:cNvGrpSpPr/>
            <p:nvPr/>
          </p:nvGrpSpPr>
          <p:grpSpPr>
            <a:xfrm>
              <a:off x="8095969" y="3895680"/>
              <a:ext cx="346986" cy="346986"/>
              <a:chOff x="6918319" y="2081065"/>
              <a:chExt cx="1640542" cy="1640542"/>
            </a:xfrm>
          </p:grpSpPr>
          <p:sp>
            <p:nvSpPr>
              <p:cNvPr id="70" name="Elipse 69"/>
              <p:cNvSpPr/>
              <p:nvPr/>
            </p:nvSpPr>
            <p:spPr>
              <a:xfrm>
                <a:off x="6918319" y="2081065"/>
                <a:ext cx="1640542" cy="164054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1" name="Elipse 70"/>
              <p:cNvSpPr/>
              <p:nvPr/>
            </p:nvSpPr>
            <p:spPr>
              <a:xfrm>
                <a:off x="7098351" y="2261097"/>
                <a:ext cx="1280478" cy="1280478"/>
              </a:xfrm>
              <a:prstGeom prst="ellipse">
                <a:avLst/>
              </a:prstGeom>
              <a:solidFill>
                <a:srgbClr val="2F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72" name="CaixaDeTexto 71"/>
            <p:cNvSpPr txBox="1"/>
            <p:nvPr/>
          </p:nvSpPr>
          <p:spPr>
            <a:xfrm>
              <a:off x="2220932" y="4340003"/>
              <a:ext cx="18351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Tw Cen MT" panose="020B0602020104020603" pitchFamily="34" charset="0"/>
                </a:rPr>
                <a:t>Organizar geograficamente o núcleo urbano Nova Marabá. </a:t>
              </a:r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4674840" y="4340003"/>
              <a:ext cx="18351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Tw Cen MT" panose="020B0602020104020603" pitchFamily="34" charset="0"/>
                </a:rPr>
                <a:t>Facilitar a localização de locais públicos e residenciais. </a:t>
              </a:r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7351875" y="4349999"/>
              <a:ext cx="183517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Tw Cen MT" panose="020B0602020104020603" pitchFamily="34" charset="0"/>
                </a:rPr>
                <a:t>Promover a melhoria dos diversos serviços que necessitam de localização. </a:t>
              </a: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-10346656" y="3"/>
            <a:ext cx="12192001" cy="6858000"/>
            <a:chOff x="0" y="0"/>
            <a:chExt cx="12192001" cy="6858000"/>
          </a:xfrm>
        </p:grpSpPr>
        <p:grpSp>
          <p:nvGrpSpPr>
            <p:cNvPr id="26" name="Agrupar 25"/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sp>
            <p:nvSpPr>
              <p:cNvPr id="28" name="Retângulo 27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Forma Livre 28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83C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 rot="16200000">
                <a:off x="9712880" y="3167389"/>
                <a:ext cx="443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APOIO AO PROJETO </a:t>
                </a:r>
              </a:p>
            </p:txBody>
          </p:sp>
        </p:grpSp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15381" y="3065524"/>
              <a:ext cx="658369" cy="726949"/>
            </a:xfrm>
            <a:prstGeom prst="rect">
              <a:avLst/>
            </a:prstGeom>
          </p:spPr>
        </p:pic>
      </p:grpSp>
      <p:grpSp>
        <p:nvGrpSpPr>
          <p:cNvPr id="31" name="Agrupar 30"/>
          <p:cNvGrpSpPr/>
          <p:nvPr/>
        </p:nvGrpSpPr>
        <p:grpSpPr>
          <a:xfrm>
            <a:off x="-10799043" y="3"/>
            <a:ext cx="12242477" cy="6858000"/>
            <a:chOff x="0" y="0"/>
            <a:chExt cx="12242477" cy="6858000"/>
          </a:xfrm>
        </p:grpSpPr>
        <p:grpSp>
          <p:nvGrpSpPr>
            <p:cNvPr id="32" name="Agrupar 31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34" name="Retângulo 3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Forma Livre 34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BB33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JUSTIFICATIVA </a:t>
                </a:r>
              </a:p>
            </p:txBody>
          </p:sp>
        </p:grp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99638" y="3044950"/>
              <a:ext cx="617221" cy="768098"/>
            </a:xfrm>
            <a:prstGeom prst="rect">
              <a:avLst/>
            </a:prstGeom>
          </p:spPr>
        </p:pic>
      </p:grpSp>
      <p:grpSp>
        <p:nvGrpSpPr>
          <p:cNvPr id="37" name="Agrupar 36"/>
          <p:cNvGrpSpPr/>
          <p:nvPr/>
        </p:nvGrpSpPr>
        <p:grpSpPr>
          <a:xfrm>
            <a:off x="-11263627" y="0"/>
            <a:ext cx="12242477" cy="6858000"/>
            <a:chOff x="0" y="0"/>
            <a:chExt cx="12242477" cy="6858000"/>
          </a:xfrm>
        </p:grpSpPr>
        <p:grpSp>
          <p:nvGrpSpPr>
            <p:cNvPr id="38" name="Agrupar 37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40" name="Retângulo 39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Forma Livre 40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E36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CaixaDeTexto 41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METODOLOGIA </a:t>
                </a:r>
              </a:p>
            </p:txBody>
          </p:sp>
        </p:grpSp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15640" y="3074668"/>
              <a:ext cx="585217" cy="708661"/>
            </a:xfrm>
            <a:prstGeom prst="rect">
              <a:avLst/>
            </a:prstGeom>
          </p:spPr>
        </p:pic>
      </p:grpSp>
      <p:grpSp>
        <p:nvGrpSpPr>
          <p:cNvPr id="43" name="Agrupar 42"/>
          <p:cNvGrpSpPr/>
          <p:nvPr/>
        </p:nvGrpSpPr>
        <p:grpSpPr>
          <a:xfrm>
            <a:off x="-11718103" y="3"/>
            <a:ext cx="12192000" cy="6858000"/>
            <a:chOff x="0" y="0"/>
            <a:chExt cx="12192000" cy="6858000"/>
          </a:xfrm>
        </p:grpSpPr>
        <p:grpSp>
          <p:nvGrpSpPr>
            <p:cNvPr id="44" name="Agrupar 4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6" name="Retângulo 45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Forma Livre 46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00E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 rot="16200000">
                <a:off x="10223862" y="3167389"/>
                <a:ext cx="3390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DESENVOLVIMENTO </a:t>
                </a:r>
              </a:p>
            </p:txBody>
          </p:sp>
        </p:grpSp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67634" y="3074668"/>
              <a:ext cx="681229" cy="708661"/>
            </a:xfrm>
            <a:prstGeom prst="rect">
              <a:avLst/>
            </a:prstGeom>
          </p:spPr>
        </p:pic>
      </p:grpSp>
      <p:sp>
        <p:nvSpPr>
          <p:cNvPr id="3" name="Retângulo 2"/>
          <p:cNvSpPr/>
          <p:nvPr/>
        </p:nvSpPr>
        <p:spPr>
          <a:xfrm>
            <a:off x="1700183" y="418925"/>
            <a:ext cx="8580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objetivo de maior apoio solicitamos aos Órgãos Federais / Estaduais, Associações e Conselhos, Sindicatos e Cartórios parecer descritivo relatando as dificuldades enfrentadas, devido ao atual modelo de logradouro do Núcleo Nova Marabá.</a:t>
            </a:r>
          </a:p>
        </p:txBody>
      </p:sp>
      <p:pic>
        <p:nvPicPr>
          <p:cNvPr id="75" name="Imagem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99" y="5066016"/>
            <a:ext cx="2462086" cy="522770"/>
          </a:xfrm>
          <a:prstGeom prst="rect">
            <a:avLst/>
          </a:prstGeom>
        </p:spPr>
      </p:pic>
      <p:pic>
        <p:nvPicPr>
          <p:cNvPr id="76" name="Imagem 7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0" y="2326094"/>
            <a:ext cx="1398302" cy="1833518"/>
          </a:xfrm>
          <a:prstGeom prst="rect">
            <a:avLst/>
          </a:prstGeom>
        </p:spPr>
      </p:pic>
      <p:pic>
        <p:nvPicPr>
          <p:cNvPr id="77" name="Imagem 7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00" y="2317179"/>
            <a:ext cx="1448780" cy="1448780"/>
          </a:xfrm>
          <a:prstGeom prst="rect">
            <a:avLst/>
          </a:prstGeom>
        </p:spPr>
      </p:pic>
      <p:pic>
        <p:nvPicPr>
          <p:cNvPr id="78" name="Imagem 7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43" y="4413001"/>
            <a:ext cx="1329726" cy="1828800"/>
          </a:xfrm>
          <a:prstGeom prst="rect">
            <a:avLst/>
          </a:prstGeom>
        </p:spPr>
      </p:pic>
      <p:pic>
        <p:nvPicPr>
          <p:cNvPr id="79" name="Imagem 7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76" y="4483484"/>
            <a:ext cx="1451392" cy="1484886"/>
          </a:xfrm>
          <a:prstGeom prst="rect">
            <a:avLst/>
          </a:prstGeom>
        </p:spPr>
      </p:pic>
      <p:pic>
        <p:nvPicPr>
          <p:cNvPr id="80" name="Imagem 7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59" y="2639578"/>
            <a:ext cx="2625834" cy="6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72852 -0.0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1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0" y="-3"/>
            <a:ext cx="12242477" cy="6858000"/>
            <a:chOff x="0" y="0"/>
            <a:chExt cx="12242477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254000" dist="190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10420350" y="1657350"/>
              <a:ext cx="1771650" cy="3543300"/>
            </a:xfrm>
            <a:custGeom>
              <a:avLst/>
              <a:gdLst>
                <a:gd name="connsiteX0" fmla="*/ 2076450 w 2076450"/>
                <a:gd name="connsiteY0" fmla="*/ 0 h 4152900"/>
                <a:gd name="connsiteX1" fmla="*/ 2076450 w 2076450"/>
                <a:gd name="connsiteY1" fmla="*/ 4152900 h 4152900"/>
                <a:gd name="connsiteX2" fmla="*/ 0 w 2076450"/>
                <a:gd name="connsiteY2" fmla="*/ 2076450 h 4152900"/>
                <a:gd name="connsiteX3" fmla="*/ 2076450 w 2076450"/>
                <a:gd name="connsiteY3" fmla="*/ 0 h 415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6450" h="4152900">
                  <a:moveTo>
                    <a:pt x="2076450" y="0"/>
                  </a:moveTo>
                  <a:lnTo>
                    <a:pt x="2076450" y="4152900"/>
                  </a:lnTo>
                  <a:cubicBezTo>
                    <a:pt x="929658" y="4152900"/>
                    <a:pt x="0" y="3223242"/>
                    <a:pt x="0" y="2076450"/>
                  </a:cubicBezTo>
                  <a:cubicBezTo>
                    <a:pt x="0" y="929658"/>
                    <a:pt x="929658" y="0"/>
                    <a:pt x="2076450" y="0"/>
                  </a:cubicBezTo>
                  <a:close/>
                </a:path>
              </a:pathLst>
            </a:custGeom>
            <a:solidFill>
              <a:srgbClr val="F0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 rot="16200000">
              <a:off x="10223862" y="3105834"/>
              <a:ext cx="3390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2"/>
                  </a:solidFill>
                  <a:latin typeface="Tw Cen MT" panose="020B0602020104020603" pitchFamily="34" charset="0"/>
                </a:rPr>
                <a:t>INTRODUÇÃO </a:t>
              </a: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9175" y="3110290"/>
              <a:ext cx="787398" cy="637418"/>
            </a:xfrm>
            <a:prstGeom prst="rect">
              <a:avLst/>
            </a:prstGeom>
          </p:spPr>
        </p:pic>
      </p:grpSp>
      <p:grpSp>
        <p:nvGrpSpPr>
          <p:cNvPr id="13" name="Agrupar 12"/>
          <p:cNvGrpSpPr/>
          <p:nvPr/>
        </p:nvGrpSpPr>
        <p:grpSpPr>
          <a:xfrm>
            <a:off x="-503573" y="-9"/>
            <a:ext cx="12242477" cy="6858000"/>
            <a:chOff x="0" y="0"/>
            <a:chExt cx="12242477" cy="6858000"/>
          </a:xfrm>
        </p:grpSpPr>
        <p:grpSp>
          <p:nvGrpSpPr>
            <p:cNvPr id="14" name="Agrupar 13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Forma Livre 16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EA05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HISTÓRICO </a:t>
                </a:r>
              </a:p>
            </p:txBody>
          </p:sp>
        </p:grp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88208" y="3092956"/>
              <a:ext cx="640081" cy="672085"/>
            </a:xfrm>
            <a:prstGeom prst="rect">
              <a:avLst/>
            </a:prstGeom>
          </p:spPr>
        </p:pic>
      </p:grpSp>
      <p:grpSp>
        <p:nvGrpSpPr>
          <p:cNvPr id="19" name="Agrupar 18"/>
          <p:cNvGrpSpPr/>
          <p:nvPr/>
        </p:nvGrpSpPr>
        <p:grpSpPr>
          <a:xfrm>
            <a:off x="-1010172" y="-18"/>
            <a:ext cx="12242477" cy="6858000"/>
            <a:chOff x="0" y="0"/>
            <a:chExt cx="12242477" cy="6858000"/>
          </a:xfrm>
        </p:grpSpPr>
        <p:grpSp>
          <p:nvGrpSpPr>
            <p:cNvPr id="20" name="Agrupar 19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22" name="Retângulo 21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Forma Livre 22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3769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OBJETIVOS </a:t>
                </a:r>
              </a:p>
            </p:txBody>
          </p:sp>
        </p:grp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01126" y="3063238"/>
              <a:ext cx="585217" cy="731521"/>
            </a:xfrm>
            <a:prstGeom prst="rect">
              <a:avLst/>
            </a:prstGeom>
          </p:spPr>
        </p:pic>
      </p:grpSp>
      <p:grpSp>
        <p:nvGrpSpPr>
          <p:cNvPr id="25" name="Agrupar 24"/>
          <p:cNvGrpSpPr/>
          <p:nvPr/>
        </p:nvGrpSpPr>
        <p:grpSpPr>
          <a:xfrm>
            <a:off x="-1455745" y="3"/>
            <a:ext cx="12192001" cy="6858000"/>
            <a:chOff x="0" y="0"/>
            <a:chExt cx="12192001" cy="6858000"/>
          </a:xfrm>
        </p:grpSpPr>
        <p:grpSp>
          <p:nvGrpSpPr>
            <p:cNvPr id="26" name="Agrupar 25"/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sp>
            <p:nvSpPr>
              <p:cNvPr id="28" name="Retângulo 27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Forma Livre 28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83C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 rot="16200000">
                <a:off x="9712880" y="3167389"/>
                <a:ext cx="443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APOIO AO PROJETO </a:t>
                </a:r>
              </a:p>
            </p:txBody>
          </p:sp>
        </p:grpSp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15381" y="3065524"/>
              <a:ext cx="658369" cy="726949"/>
            </a:xfrm>
            <a:prstGeom prst="rect">
              <a:avLst/>
            </a:prstGeom>
          </p:spPr>
        </p:pic>
      </p:grpSp>
      <p:grpSp>
        <p:nvGrpSpPr>
          <p:cNvPr id="12" name="Agrupar 11"/>
          <p:cNvGrpSpPr/>
          <p:nvPr/>
        </p:nvGrpSpPr>
        <p:grpSpPr>
          <a:xfrm>
            <a:off x="1700183" y="418925"/>
            <a:ext cx="8580467" cy="5822876"/>
            <a:chOff x="1700183" y="418925"/>
            <a:chExt cx="8580467" cy="5822876"/>
          </a:xfrm>
        </p:grpSpPr>
        <p:sp>
          <p:nvSpPr>
            <p:cNvPr id="51" name="Retângulo 50"/>
            <p:cNvSpPr/>
            <p:nvPr/>
          </p:nvSpPr>
          <p:spPr>
            <a:xfrm>
              <a:off x="1700183" y="418925"/>
              <a:ext cx="85804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 objetivo de maior apoio solicitamos aos Órgãos Federais / Estaduais, Associações e Conselhos, Sindicatos e Cartórios parecer descritivo relatando as dificuldades enfrentadas, devido ao atual modelo de logradouro do Núcleo Nova Marabá.</a:t>
              </a:r>
            </a:p>
          </p:txBody>
        </p:sp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599" y="5066016"/>
              <a:ext cx="2462086" cy="522770"/>
            </a:xfrm>
            <a:prstGeom prst="rect">
              <a:avLst/>
            </a:prstGeom>
          </p:spPr>
        </p:pic>
        <p:pic>
          <p:nvPicPr>
            <p:cNvPr id="53" name="Imagem 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620" y="2326094"/>
              <a:ext cx="1398302" cy="1833518"/>
            </a:xfrm>
            <a:prstGeom prst="rect">
              <a:avLst/>
            </a:prstGeom>
          </p:spPr>
        </p:pic>
        <p:pic>
          <p:nvPicPr>
            <p:cNvPr id="54" name="Imagem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700" y="2317179"/>
              <a:ext cx="1448780" cy="1448780"/>
            </a:xfrm>
            <a:prstGeom prst="rect">
              <a:avLst/>
            </a:prstGeom>
          </p:spPr>
        </p:pic>
        <p:pic>
          <p:nvPicPr>
            <p:cNvPr id="55" name="Imagem 5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943" y="4413001"/>
              <a:ext cx="1329726" cy="1828800"/>
            </a:xfrm>
            <a:prstGeom prst="rect">
              <a:avLst/>
            </a:prstGeom>
          </p:spPr>
        </p:pic>
        <p:pic>
          <p:nvPicPr>
            <p:cNvPr id="56" name="Imagem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776" y="4483484"/>
              <a:ext cx="1451392" cy="1484886"/>
            </a:xfrm>
            <a:prstGeom prst="rect">
              <a:avLst/>
            </a:prstGeom>
          </p:spPr>
        </p:pic>
        <p:pic>
          <p:nvPicPr>
            <p:cNvPr id="57" name="Imagem 5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559" y="2639578"/>
              <a:ext cx="2625834" cy="652830"/>
            </a:xfrm>
            <a:prstGeom prst="rect">
              <a:avLst/>
            </a:prstGeom>
          </p:spPr>
        </p:pic>
      </p:grpSp>
      <p:grpSp>
        <p:nvGrpSpPr>
          <p:cNvPr id="31" name="Agrupar 30"/>
          <p:cNvGrpSpPr/>
          <p:nvPr/>
        </p:nvGrpSpPr>
        <p:grpSpPr>
          <a:xfrm>
            <a:off x="-10799043" y="14291"/>
            <a:ext cx="12242477" cy="6858000"/>
            <a:chOff x="0" y="0"/>
            <a:chExt cx="12242477" cy="6858000"/>
          </a:xfrm>
        </p:grpSpPr>
        <p:grpSp>
          <p:nvGrpSpPr>
            <p:cNvPr id="32" name="Agrupar 31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34" name="Retângulo 3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Forma Livre 34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BB33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JUSTIFICATIVA </a:t>
                </a:r>
              </a:p>
            </p:txBody>
          </p:sp>
        </p:grp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99638" y="3044950"/>
              <a:ext cx="617221" cy="768098"/>
            </a:xfrm>
            <a:prstGeom prst="rect">
              <a:avLst/>
            </a:prstGeom>
          </p:spPr>
        </p:pic>
      </p:grpSp>
      <p:grpSp>
        <p:nvGrpSpPr>
          <p:cNvPr id="37" name="Agrupar 36"/>
          <p:cNvGrpSpPr/>
          <p:nvPr/>
        </p:nvGrpSpPr>
        <p:grpSpPr>
          <a:xfrm>
            <a:off x="-11263627" y="0"/>
            <a:ext cx="12242477" cy="6858000"/>
            <a:chOff x="0" y="0"/>
            <a:chExt cx="12242477" cy="6858000"/>
          </a:xfrm>
        </p:grpSpPr>
        <p:grpSp>
          <p:nvGrpSpPr>
            <p:cNvPr id="38" name="Agrupar 37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40" name="Retângulo 39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Forma Livre 40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E36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CaixaDeTexto 41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METODOLOGIA </a:t>
                </a:r>
              </a:p>
            </p:txBody>
          </p:sp>
        </p:grpSp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15640" y="3074668"/>
              <a:ext cx="585217" cy="708661"/>
            </a:xfrm>
            <a:prstGeom prst="rect">
              <a:avLst/>
            </a:prstGeom>
          </p:spPr>
        </p:pic>
      </p:grpSp>
      <p:grpSp>
        <p:nvGrpSpPr>
          <p:cNvPr id="43" name="Agrupar 42"/>
          <p:cNvGrpSpPr/>
          <p:nvPr/>
        </p:nvGrpSpPr>
        <p:grpSpPr>
          <a:xfrm>
            <a:off x="-11718103" y="3"/>
            <a:ext cx="12192000" cy="6858000"/>
            <a:chOff x="0" y="0"/>
            <a:chExt cx="12192000" cy="6858000"/>
          </a:xfrm>
        </p:grpSpPr>
        <p:grpSp>
          <p:nvGrpSpPr>
            <p:cNvPr id="44" name="Agrupar 4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6" name="Retângulo 45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Forma Livre 46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00E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 rot="16200000">
                <a:off x="10223862" y="3167389"/>
                <a:ext cx="3390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DESENVOLVIMENTO </a:t>
                </a:r>
              </a:p>
            </p:txBody>
          </p:sp>
        </p:grpSp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67634" y="3074668"/>
              <a:ext cx="681229" cy="708661"/>
            </a:xfrm>
            <a:prstGeom prst="rect">
              <a:avLst/>
            </a:prstGeom>
          </p:spPr>
        </p:pic>
      </p:grpSp>
      <p:cxnSp>
        <p:nvCxnSpPr>
          <p:cNvPr id="3" name="Conector reto 2"/>
          <p:cNvCxnSpPr/>
          <p:nvPr/>
        </p:nvCxnSpPr>
        <p:spPr>
          <a:xfrm flipH="1">
            <a:off x="3408936" y="773166"/>
            <a:ext cx="751160" cy="370763"/>
          </a:xfrm>
          <a:prstGeom prst="line">
            <a:avLst/>
          </a:prstGeom>
          <a:ln w="19050">
            <a:solidFill>
              <a:srgbClr val="BB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 flipH="1" flipV="1">
            <a:off x="3204151" y="4428306"/>
            <a:ext cx="288655" cy="335146"/>
          </a:xfrm>
          <a:prstGeom prst="line">
            <a:avLst/>
          </a:prstGeom>
          <a:ln w="19050">
            <a:solidFill>
              <a:srgbClr val="BB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Agrupar 57"/>
          <p:cNvGrpSpPr/>
          <p:nvPr/>
        </p:nvGrpSpPr>
        <p:grpSpPr>
          <a:xfrm rot="5400000" flipV="1">
            <a:off x="1675986" y="590894"/>
            <a:ext cx="1825502" cy="1825502"/>
            <a:chOff x="4633887" y="1211491"/>
            <a:chExt cx="3251200" cy="3251200"/>
          </a:xfrm>
        </p:grpSpPr>
        <p:sp>
          <p:nvSpPr>
            <p:cNvPr id="59" name="Lágrima 58"/>
            <p:cNvSpPr/>
            <p:nvPr/>
          </p:nvSpPr>
          <p:spPr>
            <a:xfrm rot="8020121">
              <a:off x="4633887" y="1211491"/>
              <a:ext cx="3251200" cy="3251200"/>
            </a:xfrm>
            <a:prstGeom prst="teardrop">
              <a:avLst>
                <a:gd name="adj" fmla="val 102845"/>
              </a:avLst>
            </a:prstGeom>
            <a:gradFill>
              <a:gsLst>
                <a:gs pos="73500">
                  <a:srgbClr val="DD80D0"/>
                </a:gs>
                <a:gs pos="25000">
                  <a:srgbClr val="FFCCFF"/>
                </a:gs>
                <a:gs pos="100000">
                  <a:srgbClr val="BB33A0"/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0" name="Imagem 5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4731261" y="1310790"/>
              <a:ext cx="3052600" cy="3052600"/>
            </a:xfrm>
            <a:prstGeom prst="rect">
              <a:avLst/>
            </a:prstGeom>
          </p:spPr>
        </p:pic>
      </p:grpSp>
      <p:grpSp>
        <p:nvGrpSpPr>
          <p:cNvPr id="61" name="Agrupar 60"/>
          <p:cNvGrpSpPr/>
          <p:nvPr/>
        </p:nvGrpSpPr>
        <p:grpSpPr>
          <a:xfrm rot="16200000">
            <a:off x="1431011" y="3240994"/>
            <a:ext cx="1825502" cy="1825502"/>
            <a:chOff x="4426184" y="3498831"/>
            <a:chExt cx="3251200" cy="3251200"/>
          </a:xfrm>
        </p:grpSpPr>
        <p:sp>
          <p:nvSpPr>
            <p:cNvPr id="62" name="Lágrima 61"/>
            <p:cNvSpPr/>
            <p:nvPr/>
          </p:nvSpPr>
          <p:spPr>
            <a:xfrm rot="8020121">
              <a:off x="4426184" y="3498831"/>
              <a:ext cx="3251200" cy="3251200"/>
            </a:xfrm>
            <a:prstGeom prst="teardrop">
              <a:avLst>
                <a:gd name="adj" fmla="val 102845"/>
              </a:avLst>
            </a:prstGeom>
            <a:gradFill>
              <a:gsLst>
                <a:gs pos="73500">
                  <a:srgbClr val="DD80D0"/>
                </a:gs>
                <a:gs pos="25000">
                  <a:srgbClr val="FFCCFF"/>
                </a:gs>
                <a:gs pos="100000">
                  <a:srgbClr val="BB33A0"/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3" name="Imagem 6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525667" y="3601330"/>
              <a:ext cx="3046206" cy="3046205"/>
            </a:xfrm>
            <a:prstGeom prst="rect">
              <a:avLst/>
            </a:prstGeom>
          </p:spPr>
        </p:pic>
      </p:grpSp>
      <p:cxnSp>
        <p:nvCxnSpPr>
          <p:cNvPr id="80" name="Conector reto 79"/>
          <p:cNvCxnSpPr/>
          <p:nvPr/>
        </p:nvCxnSpPr>
        <p:spPr>
          <a:xfrm flipH="1">
            <a:off x="5990416" y="3626491"/>
            <a:ext cx="403639" cy="398439"/>
          </a:xfrm>
          <a:prstGeom prst="line">
            <a:avLst/>
          </a:prstGeom>
          <a:ln w="19050">
            <a:solidFill>
              <a:srgbClr val="BB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Agrupar 63"/>
          <p:cNvGrpSpPr/>
          <p:nvPr/>
        </p:nvGrpSpPr>
        <p:grpSpPr>
          <a:xfrm rot="5400000" flipH="1">
            <a:off x="6260184" y="2387665"/>
            <a:ext cx="1825502" cy="1825502"/>
            <a:chOff x="1676835" y="3153753"/>
            <a:chExt cx="3251200" cy="3251200"/>
          </a:xfrm>
        </p:grpSpPr>
        <p:sp>
          <p:nvSpPr>
            <p:cNvPr id="65" name="Lágrima 64"/>
            <p:cNvSpPr/>
            <p:nvPr/>
          </p:nvSpPr>
          <p:spPr>
            <a:xfrm rot="8020121">
              <a:off x="1676835" y="3153753"/>
              <a:ext cx="3251200" cy="3251200"/>
            </a:xfrm>
            <a:prstGeom prst="teardrop">
              <a:avLst>
                <a:gd name="adj" fmla="val 102845"/>
              </a:avLst>
            </a:prstGeom>
            <a:gradFill>
              <a:gsLst>
                <a:gs pos="73500">
                  <a:srgbClr val="DD80D0"/>
                </a:gs>
                <a:gs pos="25000">
                  <a:srgbClr val="FFCCFF"/>
                </a:gs>
                <a:gs pos="100000">
                  <a:srgbClr val="BB33A0"/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6" name="Imagem 6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68462" y="3257554"/>
              <a:ext cx="3067947" cy="3043597"/>
            </a:xfrm>
            <a:prstGeom prst="rect">
              <a:avLst/>
            </a:prstGeom>
          </p:spPr>
        </p:pic>
      </p:grpSp>
      <p:grpSp>
        <p:nvGrpSpPr>
          <p:cNvPr id="67" name="Agrupar 66"/>
          <p:cNvGrpSpPr/>
          <p:nvPr/>
        </p:nvGrpSpPr>
        <p:grpSpPr>
          <a:xfrm>
            <a:off x="3956747" y="1428749"/>
            <a:ext cx="782938" cy="6256661"/>
            <a:chOff x="4014846" y="1551539"/>
            <a:chExt cx="782938" cy="6133871"/>
          </a:xfrm>
        </p:grpSpPr>
        <p:sp>
          <p:nvSpPr>
            <p:cNvPr id="68" name="Colchete Esquerdo 67"/>
            <p:cNvSpPr/>
            <p:nvPr/>
          </p:nvSpPr>
          <p:spPr>
            <a:xfrm flipH="1">
              <a:off x="4095283" y="1657331"/>
              <a:ext cx="702501" cy="6028079"/>
            </a:xfrm>
            <a:prstGeom prst="leftBracket">
              <a:avLst>
                <a:gd name="adj" fmla="val 103175"/>
              </a:avLst>
            </a:prstGeom>
            <a:ln w="76200">
              <a:solidFill>
                <a:srgbClr val="BB33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Elipse 68"/>
            <p:cNvSpPr/>
            <p:nvPr/>
          </p:nvSpPr>
          <p:spPr>
            <a:xfrm>
              <a:off x="4014846" y="1551539"/>
              <a:ext cx="209420" cy="209420"/>
            </a:xfrm>
            <a:prstGeom prst="ellipse">
              <a:avLst/>
            </a:prstGeom>
            <a:solidFill>
              <a:srgbClr val="BB33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0" name="Agrupar 69"/>
          <p:cNvGrpSpPr/>
          <p:nvPr/>
        </p:nvGrpSpPr>
        <p:grpSpPr>
          <a:xfrm>
            <a:off x="4964878" y="3167128"/>
            <a:ext cx="829344" cy="4856421"/>
            <a:chOff x="5007737" y="3167128"/>
            <a:chExt cx="829344" cy="4856421"/>
          </a:xfrm>
        </p:grpSpPr>
        <p:sp>
          <p:nvSpPr>
            <p:cNvPr id="71" name="Colchete Esquerdo 70"/>
            <p:cNvSpPr/>
            <p:nvPr/>
          </p:nvSpPr>
          <p:spPr>
            <a:xfrm>
              <a:off x="5007737" y="3271838"/>
              <a:ext cx="702501" cy="4751711"/>
            </a:xfrm>
            <a:prstGeom prst="leftBracket">
              <a:avLst>
                <a:gd name="adj" fmla="val 103175"/>
              </a:avLst>
            </a:prstGeom>
            <a:ln w="76200">
              <a:solidFill>
                <a:srgbClr val="BB33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Elipse 71"/>
            <p:cNvSpPr/>
            <p:nvPr/>
          </p:nvSpPr>
          <p:spPr>
            <a:xfrm>
              <a:off x="5627661" y="3167128"/>
              <a:ext cx="209420" cy="209420"/>
            </a:xfrm>
            <a:prstGeom prst="ellipse">
              <a:avLst/>
            </a:prstGeom>
            <a:solidFill>
              <a:srgbClr val="BB33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3" name="Agrupar 72"/>
          <p:cNvGrpSpPr/>
          <p:nvPr/>
        </p:nvGrpSpPr>
        <p:grpSpPr>
          <a:xfrm>
            <a:off x="3743644" y="4000500"/>
            <a:ext cx="772657" cy="4907756"/>
            <a:chOff x="3786503" y="4395118"/>
            <a:chExt cx="772657" cy="4513138"/>
          </a:xfrm>
        </p:grpSpPr>
        <p:sp>
          <p:nvSpPr>
            <p:cNvPr id="74" name="Colchete Esquerdo 73"/>
            <p:cNvSpPr/>
            <p:nvPr/>
          </p:nvSpPr>
          <p:spPr>
            <a:xfrm flipH="1">
              <a:off x="3856659" y="4499828"/>
              <a:ext cx="702501" cy="4408428"/>
            </a:xfrm>
            <a:prstGeom prst="leftBracket">
              <a:avLst>
                <a:gd name="adj" fmla="val 103175"/>
              </a:avLst>
            </a:prstGeom>
            <a:ln w="76200">
              <a:solidFill>
                <a:srgbClr val="BB33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Elipse 74"/>
            <p:cNvSpPr/>
            <p:nvPr/>
          </p:nvSpPr>
          <p:spPr>
            <a:xfrm>
              <a:off x="3786503" y="4395118"/>
              <a:ext cx="209420" cy="209420"/>
            </a:xfrm>
            <a:prstGeom prst="ellipse">
              <a:avLst/>
            </a:prstGeom>
            <a:solidFill>
              <a:srgbClr val="BB33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76" name="Conector reto 75"/>
          <p:cNvCxnSpPr/>
          <p:nvPr/>
        </p:nvCxnSpPr>
        <p:spPr>
          <a:xfrm flipH="1" flipV="1">
            <a:off x="4158041" y="777280"/>
            <a:ext cx="1512513" cy="4427"/>
          </a:xfrm>
          <a:prstGeom prst="line">
            <a:avLst/>
          </a:prstGeom>
          <a:ln w="19050">
            <a:solidFill>
              <a:srgbClr val="BB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ixaDeTexto 77"/>
          <p:cNvSpPr txBox="1"/>
          <p:nvPr/>
        </p:nvSpPr>
        <p:spPr>
          <a:xfrm>
            <a:off x="5698971" y="177788"/>
            <a:ext cx="4170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660033"/>
                </a:solidFill>
                <a:latin typeface="Tw Cen MT" panose="020B0602020104020603" pitchFamily="34" charset="0"/>
              </a:rPr>
              <a:t>Modelo de cidade organizada em inspiração à organismos vegetais, como é o caso do núcleo Nova Marabá, sempre foi criticado por limitar muito o convívio entre as pessoas. 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5498674" y="4912497"/>
            <a:ext cx="3462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660033"/>
                </a:solidFill>
                <a:latin typeface="Tw Cen MT" panose="020B0602020104020603" pitchFamily="34" charset="0"/>
              </a:rPr>
              <a:t>Inicialmente, o novo núcleo não cumpriu com o objetivo de realocar a população </a:t>
            </a:r>
            <a:r>
              <a:rPr lang="pt-BR" dirty="0" err="1">
                <a:solidFill>
                  <a:srgbClr val="660033"/>
                </a:solidFill>
                <a:latin typeface="Tw Cen MT" panose="020B0602020104020603" pitchFamily="34" charset="0"/>
              </a:rPr>
              <a:t>marabaense</a:t>
            </a:r>
            <a:r>
              <a:rPr lang="pt-BR" dirty="0">
                <a:solidFill>
                  <a:srgbClr val="660033"/>
                </a:solidFill>
                <a:latin typeface="Tw Cen MT" panose="020B0602020104020603" pitchFamily="34" charset="0"/>
              </a:rPr>
              <a:t>.</a:t>
            </a:r>
          </a:p>
        </p:txBody>
      </p:sp>
      <p:cxnSp>
        <p:nvCxnSpPr>
          <p:cNvPr id="82" name="Conector reto 81"/>
          <p:cNvCxnSpPr/>
          <p:nvPr/>
        </p:nvCxnSpPr>
        <p:spPr>
          <a:xfrm flipH="1">
            <a:off x="5992566" y="4017167"/>
            <a:ext cx="2613" cy="924476"/>
          </a:xfrm>
          <a:prstGeom prst="line">
            <a:avLst/>
          </a:prstGeom>
          <a:ln w="19050">
            <a:solidFill>
              <a:srgbClr val="BB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ixaDeTexto 84"/>
          <p:cNvSpPr txBox="1"/>
          <p:nvPr/>
        </p:nvSpPr>
        <p:spPr>
          <a:xfrm>
            <a:off x="1392957" y="5499915"/>
            <a:ext cx="289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660033"/>
                </a:solidFill>
                <a:latin typeface="Tw Cen MT" panose="020B0602020104020603" pitchFamily="34" charset="0"/>
              </a:rPr>
              <a:t>Com o acelerado crescimento populacional do município surgiram outros núcleos.</a:t>
            </a:r>
          </a:p>
        </p:txBody>
      </p:sp>
      <p:cxnSp>
        <p:nvCxnSpPr>
          <p:cNvPr id="88" name="Conector reto 87"/>
          <p:cNvCxnSpPr/>
          <p:nvPr/>
        </p:nvCxnSpPr>
        <p:spPr>
          <a:xfrm flipH="1" flipV="1">
            <a:off x="3496680" y="4758688"/>
            <a:ext cx="2955" cy="774392"/>
          </a:xfrm>
          <a:prstGeom prst="line">
            <a:avLst/>
          </a:prstGeom>
          <a:ln w="19050">
            <a:solidFill>
              <a:srgbClr val="BB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62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00278 L 0.73255 0.0002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2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0" y="-3"/>
            <a:ext cx="12242477" cy="6858000"/>
            <a:chOff x="0" y="0"/>
            <a:chExt cx="12242477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254000" dist="190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10420350" y="1657350"/>
              <a:ext cx="1771650" cy="3543300"/>
            </a:xfrm>
            <a:custGeom>
              <a:avLst/>
              <a:gdLst>
                <a:gd name="connsiteX0" fmla="*/ 2076450 w 2076450"/>
                <a:gd name="connsiteY0" fmla="*/ 0 h 4152900"/>
                <a:gd name="connsiteX1" fmla="*/ 2076450 w 2076450"/>
                <a:gd name="connsiteY1" fmla="*/ 4152900 h 4152900"/>
                <a:gd name="connsiteX2" fmla="*/ 0 w 2076450"/>
                <a:gd name="connsiteY2" fmla="*/ 2076450 h 4152900"/>
                <a:gd name="connsiteX3" fmla="*/ 2076450 w 2076450"/>
                <a:gd name="connsiteY3" fmla="*/ 0 h 415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6450" h="4152900">
                  <a:moveTo>
                    <a:pt x="2076450" y="0"/>
                  </a:moveTo>
                  <a:lnTo>
                    <a:pt x="2076450" y="4152900"/>
                  </a:lnTo>
                  <a:cubicBezTo>
                    <a:pt x="929658" y="4152900"/>
                    <a:pt x="0" y="3223242"/>
                    <a:pt x="0" y="2076450"/>
                  </a:cubicBezTo>
                  <a:cubicBezTo>
                    <a:pt x="0" y="929658"/>
                    <a:pt x="929658" y="0"/>
                    <a:pt x="2076450" y="0"/>
                  </a:cubicBezTo>
                  <a:close/>
                </a:path>
              </a:pathLst>
            </a:custGeom>
            <a:solidFill>
              <a:srgbClr val="F0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 rot="16200000">
              <a:off x="10223862" y="3105834"/>
              <a:ext cx="3390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2"/>
                  </a:solidFill>
                  <a:latin typeface="Tw Cen MT" panose="020B0602020104020603" pitchFamily="34" charset="0"/>
                </a:rPr>
                <a:t>INTRODUÇÃO </a:t>
              </a: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9175" y="3110290"/>
              <a:ext cx="787398" cy="637418"/>
            </a:xfrm>
            <a:prstGeom prst="rect">
              <a:avLst/>
            </a:prstGeom>
          </p:spPr>
        </p:pic>
      </p:grpSp>
      <p:grpSp>
        <p:nvGrpSpPr>
          <p:cNvPr id="13" name="Agrupar 12"/>
          <p:cNvGrpSpPr/>
          <p:nvPr/>
        </p:nvGrpSpPr>
        <p:grpSpPr>
          <a:xfrm>
            <a:off x="-503573" y="-9"/>
            <a:ext cx="12242477" cy="6858000"/>
            <a:chOff x="0" y="0"/>
            <a:chExt cx="12242477" cy="6858000"/>
          </a:xfrm>
        </p:grpSpPr>
        <p:grpSp>
          <p:nvGrpSpPr>
            <p:cNvPr id="14" name="Agrupar 13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Forma Livre 16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EA05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HISTÓRICO </a:t>
                </a:r>
              </a:p>
            </p:txBody>
          </p:sp>
        </p:grp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88208" y="3092956"/>
              <a:ext cx="640081" cy="672085"/>
            </a:xfrm>
            <a:prstGeom prst="rect">
              <a:avLst/>
            </a:prstGeom>
          </p:spPr>
        </p:pic>
      </p:grpSp>
      <p:grpSp>
        <p:nvGrpSpPr>
          <p:cNvPr id="19" name="Agrupar 18"/>
          <p:cNvGrpSpPr/>
          <p:nvPr/>
        </p:nvGrpSpPr>
        <p:grpSpPr>
          <a:xfrm>
            <a:off x="-1010172" y="-18"/>
            <a:ext cx="12242477" cy="6858000"/>
            <a:chOff x="0" y="0"/>
            <a:chExt cx="12242477" cy="6858000"/>
          </a:xfrm>
        </p:grpSpPr>
        <p:grpSp>
          <p:nvGrpSpPr>
            <p:cNvPr id="20" name="Agrupar 19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22" name="Retângulo 21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Forma Livre 22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3769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OBJETIVOS </a:t>
                </a:r>
              </a:p>
            </p:txBody>
          </p:sp>
        </p:grp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01126" y="3063238"/>
              <a:ext cx="585217" cy="731521"/>
            </a:xfrm>
            <a:prstGeom prst="rect">
              <a:avLst/>
            </a:prstGeom>
          </p:spPr>
        </p:pic>
      </p:grpSp>
      <p:grpSp>
        <p:nvGrpSpPr>
          <p:cNvPr id="25" name="Agrupar 24"/>
          <p:cNvGrpSpPr/>
          <p:nvPr/>
        </p:nvGrpSpPr>
        <p:grpSpPr>
          <a:xfrm>
            <a:off x="-1455745" y="3"/>
            <a:ext cx="12192001" cy="6858000"/>
            <a:chOff x="0" y="0"/>
            <a:chExt cx="12192001" cy="6858000"/>
          </a:xfrm>
        </p:grpSpPr>
        <p:grpSp>
          <p:nvGrpSpPr>
            <p:cNvPr id="26" name="Agrupar 25"/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sp>
            <p:nvSpPr>
              <p:cNvPr id="28" name="Retângulo 27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Forma Livre 28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83C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 rot="16200000">
                <a:off x="9712880" y="3167389"/>
                <a:ext cx="443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APOIO AO PROJETO </a:t>
                </a:r>
              </a:p>
            </p:txBody>
          </p:sp>
        </p:grpSp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15381" y="3065524"/>
              <a:ext cx="658369" cy="726949"/>
            </a:xfrm>
            <a:prstGeom prst="rect">
              <a:avLst/>
            </a:prstGeom>
          </p:spPr>
        </p:pic>
      </p:grpSp>
      <p:grpSp>
        <p:nvGrpSpPr>
          <p:cNvPr id="31" name="Agrupar 30"/>
          <p:cNvGrpSpPr/>
          <p:nvPr/>
        </p:nvGrpSpPr>
        <p:grpSpPr>
          <a:xfrm>
            <a:off x="-1866393" y="0"/>
            <a:ext cx="12242477" cy="6858000"/>
            <a:chOff x="0" y="0"/>
            <a:chExt cx="12242477" cy="6858000"/>
          </a:xfrm>
        </p:grpSpPr>
        <p:grpSp>
          <p:nvGrpSpPr>
            <p:cNvPr id="32" name="Agrupar 31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34" name="Retângulo 3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Forma Livre 34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BB33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JUSTIFICATIVA </a:t>
                </a:r>
              </a:p>
            </p:txBody>
          </p:sp>
        </p:grp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99638" y="3044950"/>
              <a:ext cx="617221" cy="768098"/>
            </a:xfrm>
            <a:prstGeom prst="rect">
              <a:avLst/>
            </a:prstGeom>
          </p:spPr>
        </p:pic>
      </p:grpSp>
      <p:grpSp>
        <p:nvGrpSpPr>
          <p:cNvPr id="103" name="Agrupar 102"/>
          <p:cNvGrpSpPr/>
          <p:nvPr/>
        </p:nvGrpSpPr>
        <p:grpSpPr>
          <a:xfrm>
            <a:off x="1392957" y="177788"/>
            <a:ext cx="8476021" cy="8730468"/>
            <a:chOff x="1392957" y="177788"/>
            <a:chExt cx="8476021" cy="8730468"/>
          </a:xfrm>
        </p:grpSpPr>
        <p:cxnSp>
          <p:nvCxnSpPr>
            <p:cNvPr id="101" name="Conector reto 100"/>
            <p:cNvCxnSpPr/>
            <p:nvPr/>
          </p:nvCxnSpPr>
          <p:spPr>
            <a:xfrm flipH="1">
              <a:off x="3408936" y="773166"/>
              <a:ext cx="751160" cy="370763"/>
            </a:xfrm>
            <a:prstGeom prst="line">
              <a:avLst/>
            </a:prstGeom>
            <a:ln w="19050">
              <a:solidFill>
                <a:srgbClr val="BB33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to 96"/>
            <p:cNvCxnSpPr/>
            <p:nvPr/>
          </p:nvCxnSpPr>
          <p:spPr>
            <a:xfrm flipH="1" flipV="1">
              <a:off x="3204151" y="4428306"/>
              <a:ext cx="288655" cy="335146"/>
            </a:xfrm>
            <a:prstGeom prst="line">
              <a:avLst/>
            </a:prstGeom>
            <a:ln w="19050">
              <a:solidFill>
                <a:srgbClr val="BB33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Agrupar 75"/>
            <p:cNvGrpSpPr/>
            <p:nvPr/>
          </p:nvGrpSpPr>
          <p:grpSpPr>
            <a:xfrm rot="5400000" flipV="1">
              <a:off x="1675986" y="590894"/>
              <a:ext cx="1825502" cy="1825502"/>
              <a:chOff x="4633887" y="1211491"/>
              <a:chExt cx="3251200" cy="3251200"/>
            </a:xfrm>
          </p:grpSpPr>
          <p:sp>
            <p:nvSpPr>
              <p:cNvPr id="77" name="Lágrima 76"/>
              <p:cNvSpPr/>
              <p:nvPr/>
            </p:nvSpPr>
            <p:spPr>
              <a:xfrm rot="8020121">
                <a:off x="4633887" y="1211491"/>
                <a:ext cx="3251200" cy="3251200"/>
              </a:xfrm>
              <a:prstGeom prst="teardrop">
                <a:avLst>
                  <a:gd name="adj" fmla="val 102845"/>
                </a:avLst>
              </a:prstGeom>
              <a:gradFill>
                <a:gsLst>
                  <a:gs pos="73500">
                    <a:srgbClr val="DD80D0"/>
                  </a:gs>
                  <a:gs pos="25000">
                    <a:srgbClr val="FFCCFF"/>
                  </a:gs>
                  <a:gs pos="100000">
                    <a:srgbClr val="BB33A0"/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78" name="Imagem 7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4731261" y="1310790"/>
                <a:ext cx="3052600" cy="3052600"/>
              </a:xfrm>
              <a:prstGeom prst="rect">
                <a:avLst/>
              </a:prstGeom>
            </p:spPr>
          </p:pic>
        </p:grpSp>
        <p:cxnSp>
          <p:nvCxnSpPr>
            <p:cNvPr id="98" name="Conector reto 97"/>
            <p:cNvCxnSpPr/>
            <p:nvPr/>
          </p:nvCxnSpPr>
          <p:spPr>
            <a:xfrm flipH="1">
              <a:off x="5990416" y="3626491"/>
              <a:ext cx="403639" cy="398439"/>
            </a:xfrm>
            <a:prstGeom prst="line">
              <a:avLst/>
            </a:prstGeom>
            <a:ln w="19050">
              <a:solidFill>
                <a:srgbClr val="BB33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Agrupar 78"/>
            <p:cNvGrpSpPr/>
            <p:nvPr/>
          </p:nvGrpSpPr>
          <p:grpSpPr>
            <a:xfrm rot="16200000">
              <a:off x="1431011" y="3240994"/>
              <a:ext cx="1825502" cy="1825502"/>
              <a:chOff x="4426184" y="3498831"/>
              <a:chExt cx="3251200" cy="3251200"/>
            </a:xfrm>
          </p:grpSpPr>
          <p:sp>
            <p:nvSpPr>
              <p:cNvPr id="80" name="Lágrima 79"/>
              <p:cNvSpPr/>
              <p:nvPr/>
            </p:nvSpPr>
            <p:spPr>
              <a:xfrm rot="8020121">
                <a:off x="4426184" y="3498831"/>
                <a:ext cx="3251200" cy="3251200"/>
              </a:xfrm>
              <a:prstGeom prst="teardrop">
                <a:avLst>
                  <a:gd name="adj" fmla="val 102845"/>
                </a:avLst>
              </a:prstGeom>
              <a:gradFill>
                <a:gsLst>
                  <a:gs pos="73500">
                    <a:srgbClr val="DD80D0"/>
                  </a:gs>
                  <a:gs pos="25000">
                    <a:srgbClr val="FFCCFF"/>
                  </a:gs>
                  <a:gs pos="100000">
                    <a:srgbClr val="BB33A0"/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81" name="Imagem 8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525667" y="3601330"/>
                <a:ext cx="3046206" cy="3046205"/>
              </a:xfrm>
              <a:prstGeom prst="rect">
                <a:avLst/>
              </a:prstGeom>
            </p:spPr>
          </p:pic>
        </p:grpSp>
        <p:grpSp>
          <p:nvGrpSpPr>
            <p:cNvPr id="82" name="Agrupar 81"/>
            <p:cNvGrpSpPr/>
            <p:nvPr/>
          </p:nvGrpSpPr>
          <p:grpSpPr>
            <a:xfrm rot="5400000" flipH="1">
              <a:off x="6260184" y="2387665"/>
              <a:ext cx="1825502" cy="1825502"/>
              <a:chOff x="1676835" y="3153753"/>
              <a:chExt cx="3251200" cy="3251200"/>
            </a:xfrm>
          </p:grpSpPr>
          <p:sp>
            <p:nvSpPr>
              <p:cNvPr id="83" name="Lágrima 82"/>
              <p:cNvSpPr/>
              <p:nvPr/>
            </p:nvSpPr>
            <p:spPr>
              <a:xfrm rot="8020121">
                <a:off x="1676835" y="3153753"/>
                <a:ext cx="3251200" cy="3251200"/>
              </a:xfrm>
              <a:prstGeom prst="teardrop">
                <a:avLst>
                  <a:gd name="adj" fmla="val 102845"/>
                </a:avLst>
              </a:prstGeom>
              <a:gradFill>
                <a:gsLst>
                  <a:gs pos="73500">
                    <a:srgbClr val="DD80D0"/>
                  </a:gs>
                  <a:gs pos="25000">
                    <a:srgbClr val="FFCCFF"/>
                  </a:gs>
                  <a:gs pos="100000">
                    <a:srgbClr val="BB33A0"/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84" name="Imagem 8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768462" y="3257554"/>
                <a:ext cx="3067947" cy="3043597"/>
              </a:xfrm>
              <a:prstGeom prst="rect">
                <a:avLst/>
              </a:prstGeom>
            </p:spPr>
          </p:pic>
        </p:grpSp>
        <p:grpSp>
          <p:nvGrpSpPr>
            <p:cNvPr id="85" name="Agrupar 84"/>
            <p:cNvGrpSpPr/>
            <p:nvPr/>
          </p:nvGrpSpPr>
          <p:grpSpPr>
            <a:xfrm>
              <a:off x="3956747" y="1428749"/>
              <a:ext cx="782938" cy="6256661"/>
              <a:chOff x="4014846" y="1551539"/>
              <a:chExt cx="782938" cy="6133871"/>
            </a:xfrm>
          </p:grpSpPr>
          <p:sp>
            <p:nvSpPr>
              <p:cNvPr id="86" name="Colchete Esquerdo 85"/>
              <p:cNvSpPr/>
              <p:nvPr/>
            </p:nvSpPr>
            <p:spPr>
              <a:xfrm flipH="1">
                <a:off x="4095283" y="1657331"/>
                <a:ext cx="702501" cy="6028079"/>
              </a:xfrm>
              <a:prstGeom prst="leftBracket">
                <a:avLst>
                  <a:gd name="adj" fmla="val 103175"/>
                </a:avLst>
              </a:prstGeom>
              <a:ln w="76200">
                <a:solidFill>
                  <a:srgbClr val="BB33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7" name="Elipse 86"/>
              <p:cNvSpPr/>
              <p:nvPr/>
            </p:nvSpPr>
            <p:spPr>
              <a:xfrm>
                <a:off x="4014846" y="1551539"/>
                <a:ext cx="209420" cy="209420"/>
              </a:xfrm>
              <a:prstGeom prst="ellipse">
                <a:avLst/>
              </a:prstGeom>
              <a:solidFill>
                <a:srgbClr val="BB33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8" name="Agrupar 87"/>
            <p:cNvGrpSpPr/>
            <p:nvPr/>
          </p:nvGrpSpPr>
          <p:grpSpPr>
            <a:xfrm>
              <a:off x="4964878" y="3167128"/>
              <a:ext cx="829344" cy="4856421"/>
              <a:chOff x="5007737" y="3167128"/>
              <a:chExt cx="829344" cy="4856421"/>
            </a:xfrm>
          </p:grpSpPr>
          <p:sp>
            <p:nvSpPr>
              <p:cNvPr id="89" name="Colchete Esquerdo 88"/>
              <p:cNvSpPr/>
              <p:nvPr/>
            </p:nvSpPr>
            <p:spPr>
              <a:xfrm>
                <a:off x="5007737" y="3271838"/>
                <a:ext cx="702501" cy="4751711"/>
              </a:xfrm>
              <a:prstGeom prst="leftBracket">
                <a:avLst>
                  <a:gd name="adj" fmla="val 103175"/>
                </a:avLst>
              </a:prstGeom>
              <a:ln w="76200">
                <a:solidFill>
                  <a:srgbClr val="BB33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0" name="Elipse 89"/>
              <p:cNvSpPr/>
              <p:nvPr/>
            </p:nvSpPr>
            <p:spPr>
              <a:xfrm>
                <a:off x="5627661" y="3167128"/>
                <a:ext cx="209420" cy="209420"/>
              </a:xfrm>
              <a:prstGeom prst="ellipse">
                <a:avLst/>
              </a:prstGeom>
              <a:solidFill>
                <a:srgbClr val="BB33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91" name="Agrupar 90"/>
            <p:cNvGrpSpPr/>
            <p:nvPr/>
          </p:nvGrpSpPr>
          <p:grpSpPr>
            <a:xfrm>
              <a:off x="3743644" y="4000500"/>
              <a:ext cx="772657" cy="4907756"/>
              <a:chOff x="3786503" y="4395118"/>
              <a:chExt cx="772657" cy="4513138"/>
            </a:xfrm>
          </p:grpSpPr>
          <p:sp>
            <p:nvSpPr>
              <p:cNvPr id="92" name="Colchete Esquerdo 91"/>
              <p:cNvSpPr/>
              <p:nvPr/>
            </p:nvSpPr>
            <p:spPr>
              <a:xfrm flipH="1">
                <a:off x="3856659" y="4499828"/>
                <a:ext cx="702501" cy="4408428"/>
              </a:xfrm>
              <a:prstGeom prst="leftBracket">
                <a:avLst>
                  <a:gd name="adj" fmla="val 103175"/>
                </a:avLst>
              </a:prstGeom>
              <a:ln w="76200">
                <a:solidFill>
                  <a:srgbClr val="BB33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3" name="Elipse 92"/>
              <p:cNvSpPr/>
              <p:nvPr/>
            </p:nvSpPr>
            <p:spPr>
              <a:xfrm>
                <a:off x="3786503" y="4395118"/>
                <a:ext cx="209420" cy="209420"/>
              </a:xfrm>
              <a:prstGeom prst="ellipse">
                <a:avLst/>
              </a:prstGeom>
              <a:solidFill>
                <a:srgbClr val="BB33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4" name="CaixaDeTexto 93"/>
            <p:cNvSpPr txBox="1"/>
            <p:nvPr/>
          </p:nvSpPr>
          <p:spPr>
            <a:xfrm>
              <a:off x="5698971" y="177788"/>
              <a:ext cx="417000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>
                  <a:solidFill>
                    <a:srgbClr val="660033"/>
                  </a:solidFill>
                  <a:latin typeface="Tw Cen MT" panose="020B0602020104020603" pitchFamily="34" charset="0"/>
                </a:rPr>
                <a:t>Modelo de cidade organizada em inspiração à organismos vegetais, como é o caso do núcleo Nova Marabá, sempre foi criticado por limitar muito o convívio entre as pessoas. </a:t>
              </a:r>
            </a:p>
          </p:txBody>
        </p:sp>
        <p:sp>
          <p:nvSpPr>
            <p:cNvPr id="95" name="CaixaDeTexto 94"/>
            <p:cNvSpPr txBox="1"/>
            <p:nvPr/>
          </p:nvSpPr>
          <p:spPr>
            <a:xfrm>
              <a:off x="5498674" y="4912497"/>
              <a:ext cx="34622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>
                  <a:solidFill>
                    <a:srgbClr val="660033"/>
                  </a:solidFill>
                  <a:latin typeface="Tw Cen MT" panose="020B0602020104020603" pitchFamily="34" charset="0"/>
                </a:rPr>
                <a:t>Inicialmente, o novo núcleo não cumpriu com o objetivo de realocar a população </a:t>
              </a:r>
              <a:r>
                <a:rPr lang="pt-BR" dirty="0" err="1">
                  <a:solidFill>
                    <a:srgbClr val="660033"/>
                  </a:solidFill>
                  <a:latin typeface="Tw Cen MT" panose="020B0602020104020603" pitchFamily="34" charset="0"/>
                </a:rPr>
                <a:t>marabaense</a:t>
              </a:r>
              <a:r>
                <a:rPr lang="pt-BR" dirty="0">
                  <a:solidFill>
                    <a:srgbClr val="660033"/>
                  </a:solidFill>
                  <a:latin typeface="Tw Cen MT" panose="020B0602020104020603" pitchFamily="34" charset="0"/>
                </a:rPr>
                <a:t>.</a:t>
              </a:r>
            </a:p>
          </p:txBody>
        </p:sp>
        <p:sp>
          <p:nvSpPr>
            <p:cNvPr id="96" name="CaixaDeTexto 95"/>
            <p:cNvSpPr txBox="1"/>
            <p:nvPr/>
          </p:nvSpPr>
          <p:spPr>
            <a:xfrm>
              <a:off x="1392957" y="5499915"/>
              <a:ext cx="28992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>
                  <a:solidFill>
                    <a:srgbClr val="660033"/>
                  </a:solidFill>
                  <a:latin typeface="Tw Cen MT" panose="020B0602020104020603" pitchFamily="34" charset="0"/>
                </a:rPr>
                <a:t>Com o acelerado crescimento populacional do município surgiram outros núcleos.</a:t>
              </a:r>
            </a:p>
          </p:txBody>
        </p:sp>
        <p:cxnSp>
          <p:nvCxnSpPr>
            <p:cNvPr id="99" name="Conector reto 98"/>
            <p:cNvCxnSpPr/>
            <p:nvPr/>
          </p:nvCxnSpPr>
          <p:spPr>
            <a:xfrm flipH="1">
              <a:off x="5992566" y="4017167"/>
              <a:ext cx="2613" cy="924476"/>
            </a:xfrm>
            <a:prstGeom prst="line">
              <a:avLst/>
            </a:prstGeom>
            <a:ln w="19050">
              <a:solidFill>
                <a:srgbClr val="BB33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/>
            <p:nvPr/>
          </p:nvCxnSpPr>
          <p:spPr>
            <a:xfrm flipH="1" flipV="1">
              <a:off x="3496680" y="4758688"/>
              <a:ext cx="2955" cy="774392"/>
            </a:xfrm>
            <a:prstGeom prst="line">
              <a:avLst/>
            </a:prstGeom>
            <a:ln w="19050">
              <a:solidFill>
                <a:srgbClr val="BB33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to 101"/>
            <p:cNvCxnSpPr/>
            <p:nvPr/>
          </p:nvCxnSpPr>
          <p:spPr>
            <a:xfrm flipH="1" flipV="1">
              <a:off x="4158041" y="777280"/>
              <a:ext cx="1512513" cy="4427"/>
            </a:xfrm>
            <a:prstGeom prst="line">
              <a:avLst/>
            </a:prstGeom>
            <a:ln w="19050">
              <a:solidFill>
                <a:srgbClr val="BB33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Agrupar 36"/>
          <p:cNvGrpSpPr/>
          <p:nvPr/>
        </p:nvGrpSpPr>
        <p:grpSpPr>
          <a:xfrm>
            <a:off x="-11263627" y="0"/>
            <a:ext cx="12242477" cy="6858000"/>
            <a:chOff x="0" y="0"/>
            <a:chExt cx="12242477" cy="6858000"/>
          </a:xfrm>
        </p:grpSpPr>
        <p:grpSp>
          <p:nvGrpSpPr>
            <p:cNvPr id="38" name="Agrupar 37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40" name="Retângulo 39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Forma Livre 40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E36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CaixaDeTexto 41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METODOLOGIA </a:t>
                </a:r>
              </a:p>
            </p:txBody>
          </p:sp>
        </p:grpSp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15640" y="3074668"/>
              <a:ext cx="585217" cy="708661"/>
            </a:xfrm>
            <a:prstGeom prst="rect">
              <a:avLst/>
            </a:prstGeom>
          </p:spPr>
        </p:pic>
      </p:grpSp>
      <p:grpSp>
        <p:nvGrpSpPr>
          <p:cNvPr id="43" name="Agrupar 42"/>
          <p:cNvGrpSpPr/>
          <p:nvPr/>
        </p:nvGrpSpPr>
        <p:grpSpPr>
          <a:xfrm>
            <a:off x="-11718103" y="3"/>
            <a:ext cx="12192000" cy="6858000"/>
            <a:chOff x="0" y="0"/>
            <a:chExt cx="12192000" cy="6858000"/>
          </a:xfrm>
        </p:grpSpPr>
        <p:grpSp>
          <p:nvGrpSpPr>
            <p:cNvPr id="44" name="Agrupar 4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6" name="Retângulo 45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Forma Livre 46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00E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 rot="16200000">
                <a:off x="10223862" y="3167389"/>
                <a:ext cx="3390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DESENVOLVIMENTO </a:t>
                </a:r>
              </a:p>
            </p:txBody>
          </p:sp>
        </p:grpSp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67634" y="3074668"/>
              <a:ext cx="681229" cy="708661"/>
            </a:xfrm>
            <a:prstGeom prst="rect">
              <a:avLst/>
            </a:prstGeom>
          </p:spPr>
        </p:pic>
      </p:grpSp>
      <p:pic>
        <p:nvPicPr>
          <p:cNvPr id="104" name="Imagem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4" y="148496"/>
            <a:ext cx="2736740" cy="2750492"/>
          </a:xfrm>
          <a:prstGeom prst="rect">
            <a:avLst/>
          </a:prstGeom>
        </p:spPr>
      </p:pic>
      <p:sp>
        <p:nvSpPr>
          <p:cNvPr id="105" name="CaixaDeTexto 104"/>
          <p:cNvSpPr txBox="1"/>
          <p:nvPr/>
        </p:nvSpPr>
        <p:spPr>
          <a:xfrm>
            <a:off x="1985725" y="1130633"/>
            <a:ext cx="521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NOMEAÇÃO DAS RUAS:</a:t>
            </a:r>
          </a:p>
        </p:txBody>
      </p:sp>
      <p:sp>
        <p:nvSpPr>
          <p:cNvPr id="106" name="CaixaDeTexto 105"/>
          <p:cNvSpPr txBox="1"/>
          <p:nvPr/>
        </p:nvSpPr>
        <p:spPr>
          <a:xfrm>
            <a:off x="2354286" y="1851801"/>
            <a:ext cx="5850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Inicialmente foi realizado o levantamento de todas as aves que ocorrem na América do Sul através do catálogo online “</a:t>
            </a:r>
            <a:r>
              <a:rPr lang="pt-BR" sz="2000" i="1" dirty="0" err="1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Avibase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”, dados de 2018, do total de 3760 aves catalogadas no sul do continente. </a:t>
            </a:r>
          </a:p>
        </p:txBody>
      </p:sp>
      <p:grpSp>
        <p:nvGrpSpPr>
          <p:cNvPr id="107" name="Agrupar 106"/>
          <p:cNvGrpSpPr/>
          <p:nvPr/>
        </p:nvGrpSpPr>
        <p:grpSpPr>
          <a:xfrm>
            <a:off x="5782328" y="3688826"/>
            <a:ext cx="2780466" cy="2358656"/>
            <a:chOff x="1227582" y="4000481"/>
            <a:chExt cx="3303835" cy="2802626"/>
          </a:xfrm>
        </p:grpSpPr>
        <p:pic>
          <p:nvPicPr>
            <p:cNvPr id="108" name="Imagem 10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22086">
              <a:off x="1227582" y="4000481"/>
              <a:ext cx="2400300" cy="2400300"/>
            </a:xfrm>
            <a:prstGeom prst="rect">
              <a:avLst/>
            </a:prstGeom>
          </p:spPr>
        </p:pic>
        <p:pic>
          <p:nvPicPr>
            <p:cNvPr id="109" name="Imagem 10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007" y="4498484"/>
              <a:ext cx="2206410" cy="1683604"/>
            </a:xfrm>
            <a:prstGeom prst="rect">
              <a:avLst/>
            </a:prstGeom>
          </p:spPr>
        </p:pic>
        <p:pic>
          <p:nvPicPr>
            <p:cNvPr id="110" name="Imagem 10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590" y="4971483"/>
              <a:ext cx="1831624" cy="1831624"/>
            </a:xfrm>
            <a:prstGeom prst="rect">
              <a:avLst/>
            </a:prstGeom>
          </p:spPr>
        </p:pic>
      </p:grpSp>
      <p:sp>
        <p:nvSpPr>
          <p:cNvPr id="111" name="CaixaDeTexto 110"/>
          <p:cNvSpPr txBox="1"/>
          <p:nvPr/>
        </p:nvSpPr>
        <p:spPr>
          <a:xfrm>
            <a:off x="1852285" y="4184138"/>
            <a:ext cx="521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NOMEAÇÃO DOS BAIRROS:</a:t>
            </a:r>
          </a:p>
        </p:txBody>
      </p:sp>
      <p:sp>
        <p:nvSpPr>
          <p:cNvPr id="112" name="CaixaDeTexto 111"/>
          <p:cNvSpPr txBox="1"/>
          <p:nvPr/>
        </p:nvSpPr>
        <p:spPr>
          <a:xfrm>
            <a:off x="994921" y="4671750"/>
            <a:ext cx="4902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Para nomeação dos bairros escolheu-se nome de frutas regionais com sonoridade adequada ao fácil entendimento na comunicação oral. </a:t>
            </a:r>
          </a:p>
        </p:txBody>
      </p:sp>
    </p:spTree>
    <p:extLst>
      <p:ext uri="{BB962C8B-B14F-4D97-AF65-F5344CB8AC3E}">
        <p14:creationId xmlns:p14="http://schemas.microsoft.com/office/powerpoint/2010/main" val="226286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73489 -0.0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4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11" grpId="0"/>
      <p:bldP spid="1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0" y="-3"/>
            <a:ext cx="12242477" cy="6858000"/>
            <a:chOff x="0" y="0"/>
            <a:chExt cx="12242477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254000" dist="190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10420350" y="1657350"/>
              <a:ext cx="1771650" cy="3543300"/>
            </a:xfrm>
            <a:custGeom>
              <a:avLst/>
              <a:gdLst>
                <a:gd name="connsiteX0" fmla="*/ 2076450 w 2076450"/>
                <a:gd name="connsiteY0" fmla="*/ 0 h 4152900"/>
                <a:gd name="connsiteX1" fmla="*/ 2076450 w 2076450"/>
                <a:gd name="connsiteY1" fmla="*/ 4152900 h 4152900"/>
                <a:gd name="connsiteX2" fmla="*/ 0 w 2076450"/>
                <a:gd name="connsiteY2" fmla="*/ 2076450 h 4152900"/>
                <a:gd name="connsiteX3" fmla="*/ 2076450 w 2076450"/>
                <a:gd name="connsiteY3" fmla="*/ 0 h 415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6450" h="4152900">
                  <a:moveTo>
                    <a:pt x="2076450" y="0"/>
                  </a:moveTo>
                  <a:lnTo>
                    <a:pt x="2076450" y="4152900"/>
                  </a:lnTo>
                  <a:cubicBezTo>
                    <a:pt x="929658" y="4152900"/>
                    <a:pt x="0" y="3223242"/>
                    <a:pt x="0" y="2076450"/>
                  </a:cubicBezTo>
                  <a:cubicBezTo>
                    <a:pt x="0" y="929658"/>
                    <a:pt x="929658" y="0"/>
                    <a:pt x="2076450" y="0"/>
                  </a:cubicBezTo>
                  <a:close/>
                </a:path>
              </a:pathLst>
            </a:custGeom>
            <a:solidFill>
              <a:srgbClr val="F0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 rot="16200000">
              <a:off x="10223862" y="3105834"/>
              <a:ext cx="3390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2"/>
                  </a:solidFill>
                  <a:latin typeface="Tw Cen MT" panose="020B0602020104020603" pitchFamily="34" charset="0"/>
                </a:rPr>
                <a:t>INTRODUÇÃO </a:t>
              </a: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9175" y="3110290"/>
              <a:ext cx="787398" cy="637418"/>
            </a:xfrm>
            <a:prstGeom prst="rect">
              <a:avLst/>
            </a:prstGeom>
          </p:spPr>
        </p:pic>
      </p:grpSp>
      <p:grpSp>
        <p:nvGrpSpPr>
          <p:cNvPr id="13" name="Agrupar 12"/>
          <p:cNvGrpSpPr/>
          <p:nvPr/>
        </p:nvGrpSpPr>
        <p:grpSpPr>
          <a:xfrm>
            <a:off x="-503573" y="-9"/>
            <a:ext cx="12242477" cy="6858000"/>
            <a:chOff x="0" y="0"/>
            <a:chExt cx="12242477" cy="6858000"/>
          </a:xfrm>
        </p:grpSpPr>
        <p:grpSp>
          <p:nvGrpSpPr>
            <p:cNvPr id="14" name="Agrupar 13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Forma Livre 16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EA05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HISTÓRICO </a:t>
                </a:r>
              </a:p>
            </p:txBody>
          </p:sp>
        </p:grp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88208" y="3092956"/>
              <a:ext cx="640081" cy="672085"/>
            </a:xfrm>
            <a:prstGeom prst="rect">
              <a:avLst/>
            </a:prstGeom>
          </p:spPr>
        </p:pic>
      </p:grpSp>
      <p:grpSp>
        <p:nvGrpSpPr>
          <p:cNvPr id="19" name="Agrupar 18"/>
          <p:cNvGrpSpPr/>
          <p:nvPr/>
        </p:nvGrpSpPr>
        <p:grpSpPr>
          <a:xfrm>
            <a:off x="-1010172" y="-18"/>
            <a:ext cx="12242477" cy="6858000"/>
            <a:chOff x="0" y="0"/>
            <a:chExt cx="12242477" cy="6858000"/>
          </a:xfrm>
        </p:grpSpPr>
        <p:grpSp>
          <p:nvGrpSpPr>
            <p:cNvPr id="20" name="Agrupar 19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22" name="Retângulo 21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Forma Livre 22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3769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OBJETIVOS </a:t>
                </a:r>
              </a:p>
            </p:txBody>
          </p:sp>
        </p:grp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01126" y="3063238"/>
              <a:ext cx="585217" cy="731521"/>
            </a:xfrm>
            <a:prstGeom prst="rect">
              <a:avLst/>
            </a:prstGeom>
          </p:spPr>
        </p:pic>
      </p:grpSp>
      <p:grpSp>
        <p:nvGrpSpPr>
          <p:cNvPr id="25" name="Agrupar 24"/>
          <p:cNvGrpSpPr/>
          <p:nvPr/>
        </p:nvGrpSpPr>
        <p:grpSpPr>
          <a:xfrm>
            <a:off x="-1455745" y="3"/>
            <a:ext cx="12192001" cy="6858000"/>
            <a:chOff x="0" y="0"/>
            <a:chExt cx="12192001" cy="6858000"/>
          </a:xfrm>
        </p:grpSpPr>
        <p:grpSp>
          <p:nvGrpSpPr>
            <p:cNvPr id="26" name="Agrupar 25"/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sp>
            <p:nvSpPr>
              <p:cNvPr id="28" name="Retângulo 27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Forma Livre 28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83C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 rot="16200000">
                <a:off x="9712880" y="3167389"/>
                <a:ext cx="443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APOIO AO PROJETO </a:t>
                </a:r>
              </a:p>
            </p:txBody>
          </p:sp>
        </p:grpSp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15381" y="3065524"/>
              <a:ext cx="658369" cy="726949"/>
            </a:xfrm>
            <a:prstGeom prst="rect">
              <a:avLst/>
            </a:prstGeom>
          </p:spPr>
        </p:pic>
      </p:grpSp>
      <p:grpSp>
        <p:nvGrpSpPr>
          <p:cNvPr id="31" name="Agrupar 30"/>
          <p:cNvGrpSpPr/>
          <p:nvPr/>
        </p:nvGrpSpPr>
        <p:grpSpPr>
          <a:xfrm>
            <a:off x="-1866393" y="0"/>
            <a:ext cx="12242477" cy="6858000"/>
            <a:chOff x="0" y="0"/>
            <a:chExt cx="12242477" cy="6858000"/>
          </a:xfrm>
        </p:grpSpPr>
        <p:grpSp>
          <p:nvGrpSpPr>
            <p:cNvPr id="32" name="Agrupar 31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34" name="Retângulo 3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Forma Livre 34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BB33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JUSTIFICATIVA </a:t>
                </a:r>
              </a:p>
            </p:txBody>
          </p:sp>
        </p:grp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99638" y="3044950"/>
              <a:ext cx="617221" cy="768098"/>
            </a:xfrm>
            <a:prstGeom prst="rect">
              <a:avLst/>
            </a:prstGeom>
          </p:spPr>
        </p:pic>
      </p:grpSp>
      <p:grpSp>
        <p:nvGrpSpPr>
          <p:cNvPr id="37" name="Agrupar 36"/>
          <p:cNvGrpSpPr/>
          <p:nvPr/>
        </p:nvGrpSpPr>
        <p:grpSpPr>
          <a:xfrm>
            <a:off x="-2293753" y="0"/>
            <a:ext cx="12242477" cy="6858000"/>
            <a:chOff x="0" y="0"/>
            <a:chExt cx="12242477" cy="6858000"/>
          </a:xfrm>
        </p:grpSpPr>
        <p:grpSp>
          <p:nvGrpSpPr>
            <p:cNvPr id="38" name="Agrupar 37"/>
            <p:cNvGrpSpPr/>
            <p:nvPr/>
          </p:nvGrpSpPr>
          <p:grpSpPr>
            <a:xfrm>
              <a:off x="0" y="0"/>
              <a:ext cx="12242477" cy="6858000"/>
              <a:chOff x="0" y="0"/>
              <a:chExt cx="12242477" cy="6858000"/>
            </a:xfrm>
          </p:grpSpPr>
          <p:sp>
            <p:nvSpPr>
              <p:cNvPr id="40" name="Retângulo 39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Forma Livre 40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E36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CaixaDeTexto 41"/>
              <p:cNvSpPr txBox="1"/>
              <p:nvPr/>
            </p:nvSpPr>
            <p:spPr>
              <a:xfrm rot="16200000">
                <a:off x="10223862" y="3105834"/>
                <a:ext cx="339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METODOLOGIA </a:t>
                </a:r>
              </a:p>
            </p:txBody>
          </p:sp>
        </p:grpSp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15640" y="3074668"/>
              <a:ext cx="585217" cy="708661"/>
            </a:xfrm>
            <a:prstGeom prst="rect">
              <a:avLst/>
            </a:prstGeom>
          </p:spPr>
        </p:pic>
      </p:grpSp>
      <p:grpSp>
        <p:nvGrpSpPr>
          <p:cNvPr id="75" name="Agrupar 74"/>
          <p:cNvGrpSpPr/>
          <p:nvPr/>
        </p:nvGrpSpPr>
        <p:grpSpPr>
          <a:xfrm>
            <a:off x="433744" y="148496"/>
            <a:ext cx="8129050" cy="5898986"/>
            <a:chOff x="433744" y="148496"/>
            <a:chExt cx="8129050" cy="5898986"/>
          </a:xfrm>
        </p:grpSpPr>
        <p:pic>
          <p:nvPicPr>
            <p:cNvPr id="66" name="Imagem 6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44" y="148496"/>
              <a:ext cx="2736740" cy="2750492"/>
            </a:xfrm>
            <a:prstGeom prst="rect">
              <a:avLst/>
            </a:prstGeom>
          </p:spPr>
        </p:pic>
        <p:sp>
          <p:nvSpPr>
            <p:cNvPr id="67" name="CaixaDeTexto 66"/>
            <p:cNvSpPr txBox="1"/>
            <p:nvPr/>
          </p:nvSpPr>
          <p:spPr>
            <a:xfrm>
              <a:off x="1985725" y="1130633"/>
              <a:ext cx="5215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accent2">
                      <a:lumMod val="50000"/>
                    </a:schemeClr>
                  </a:solidFill>
                  <a:latin typeface="Tw Cen MT" panose="020B0602020104020603" pitchFamily="34" charset="0"/>
                </a:rPr>
                <a:t>NOMEAÇÃO DAS RUAS:</a:t>
              </a:r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2354286" y="1851801"/>
              <a:ext cx="58503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accent2">
                      <a:lumMod val="50000"/>
                    </a:schemeClr>
                  </a:solidFill>
                  <a:latin typeface="Tw Cen MT" panose="020B0602020104020603" pitchFamily="34" charset="0"/>
                </a:rPr>
                <a:t>Inicialmente foi realizado o levantamento de todas as aves que ocorrem na América do Sul através do catálogo online “</a:t>
              </a:r>
              <a:r>
                <a:rPr lang="pt-BR" sz="2000" i="1" dirty="0" err="1">
                  <a:solidFill>
                    <a:schemeClr val="accent2">
                      <a:lumMod val="50000"/>
                    </a:schemeClr>
                  </a:solidFill>
                  <a:latin typeface="Tw Cen MT" panose="020B0602020104020603" pitchFamily="34" charset="0"/>
                </a:rPr>
                <a:t>Avibase</a:t>
              </a:r>
              <a:r>
                <a:rPr lang="pt-BR" sz="2000" dirty="0">
                  <a:solidFill>
                    <a:schemeClr val="accent2">
                      <a:lumMod val="50000"/>
                    </a:schemeClr>
                  </a:solidFill>
                  <a:latin typeface="Tw Cen MT" panose="020B0602020104020603" pitchFamily="34" charset="0"/>
                </a:rPr>
                <a:t>”, dados de 2018, do total de 3760 aves catalogadas no sul do continente. </a:t>
              </a:r>
            </a:p>
          </p:txBody>
        </p:sp>
        <p:grpSp>
          <p:nvGrpSpPr>
            <p:cNvPr id="69" name="Agrupar 68"/>
            <p:cNvGrpSpPr/>
            <p:nvPr/>
          </p:nvGrpSpPr>
          <p:grpSpPr>
            <a:xfrm>
              <a:off x="5782328" y="3688826"/>
              <a:ext cx="2780466" cy="2358656"/>
              <a:chOff x="1227582" y="4000481"/>
              <a:chExt cx="3303835" cy="2802626"/>
            </a:xfrm>
          </p:grpSpPr>
          <p:pic>
            <p:nvPicPr>
              <p:cNvPr id="70" name="Imagem 6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022086">
                <a:off x="1227582" y="4000481"/>
                <a:ext cx="2400300" cy="2400300"/>
              </a:xfrm>
              <a:prstGeom prst="rect">
                <a:avLst/>
              </a:prstGeom>
            </p:spPr>
          </p:pic>
          <p:pic>
            <p:nvPicPr>
              <p:cNvPr id="71" name="Imagem 7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5007" y="4498484"/>
                <a:ext cx="2206410" cy="1683604"/>
              </a:xfrm>
              <a:prstGeom prst="rect">
                <a:avLst/>
              </a:prstGeom>
            </p:spPr>
          </p:pic>
          <p:pic>
            <p:nvPicPr>
              <p:cNvPr id="72" name="Imagem 7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0590" y="4971483"/>
                <a:ext cx="1831624" cy="1831624"/>
              </a:xfrm>
              <a:prstGeom prst="rect">
                <a:avLst/>
              </a:prstGeom>
            </p:spPr>
          </p:pic>
        </p:grpSp>
        <p:sp>
          <p:nvSpPr>
            <p:cNvPr id="73" name="CaixaDeTexto 72"/>
            <p:cNvSpPr txBox="1"/>
            <p:nvPr/>
          </p:nvSpPr>
          <p:spPr>
            <a:xfrm>
              <a:off x="1852285" y="4184138"/>
              <a:ext cx="5215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accent2">
                      <a:lumMod val="50000"/>
                    </a:schemeClr>
                  </a:solidFill>
                  <a:latin typeface="Tw Cen MT" panose="020B0602020104020603" pitchFamily="34" charset="0"/>
                </a:rPr>
                <a:t>NOMEAÇÃO DOS BAIRROS:</a:t>
              </a:r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994921" y="4671750"/>
              <a:ext cx="49024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accent2">
                      <a:lumMod val="50000"/>
                    </a:schemeClr>
                  </a:solidFill>
                  <a:latin typeface="Tw Cen MT" panose="020B0602020104020603" pitchFamily="34" charset="0"/>
                </a:rPr>
                <a:t>Para nomeação dos bairros escolheu-se nome de frutas regionais com sonoridade adequada ao fácil entendimento na comunicação oral. </a:t>
              </a:r>
            </a:p>
          </p:txBody>
        </p:sp>
      </p:grpSp>
      <p:grpSp>
        <p:nvGrpSpPr>
          <p:cNvPr id="43" name="Agrupar 42"/>
          <p:cNvGrpSpPr/>
          <p:nvPr/>
        </p:nvGrpSpPr>
        <p:grpSpPr>
          <a:xfrm>
            <a:off x="-11718103" y="3"/>
            <a:ext cx="12192000" cy="6858000"/>
            <a:chOff x="0" y="0"/>
            <a:chExt cx="12192000" cy="6858000"/>
          </a:xfrm>
        </p:grpSpPr>
        <p:grpSp>
          <p:nvGrpSpPr>
            <p:cNvPr id="44" name="Agrupar 4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6" name="Retângulo 45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90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Forma Livre 46"/>
              <p:cNvSpPr/>
              <p:nvPr/>
            </p:nvSpPr>
            <p:spPr>
              <a:xfrm>
                <a:off x="10420350" y="1657350"/>
                <a:ext cx="1771650" cy="3543300"/>
              </a:xfrm>
              <a:custGeom>
                <a:avLst/>
                <a:gdLst>
                  <a:gd name="connsiteX0" fmla="*/ 2076450 w 2076450"/>
                  <a:gd name="connsiteY0" fmla="*/ 0 h 4152900"/>
                  <a:gd name="connsiteX1" fmla="*/ 2076450 w 2076450"/>
                  <a:gd name="connsiteY1" fmla="*/ 4152900 h 4152900"/>
                  <a:gd name="connsiteX2" fmla="*/ 0 w 2076450"/>
                  <a:gd name="connsiteY2" fmla="*/ 2076450 h 4152900"/>
                  <a:gd name="connsiteX3" fmla="*/ 2076450 w 2076450"/>
                  <a:gd name="connsiteY3" fmla="*/ 0 h 4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6450" h="4152900">
                    <a:moveTo>
                      <a:pt x="2076450" y="0"/>
                    </a:moveTo>
                    <a:lnTo>
                      <a:pt x="2076450" y="4152900"/>
                    </a:lnTo>
                    <a:cubicBezTo>
                      <a:pt x="929658" y="4152900"/>
                      <a:pt x="0" y="3223242"/>
                      <a:pt x="0" y="2076450"/>
                    </a:cubicBezTo>
                    <a:cubicBezTo>
                      <a:pt x="0" y="929658"/>
                      <a:pt x="929658" y="0"/>
                      <a:pt x="2076450" y="0"/>
                    </a:cubicBezTo>
                    <a:close/>
                  </a:path>
                </a:pathLst>
              </a:custGeom>
              <a:solidFill>
                <a:srgbClr val="00E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 rot="16200000">
                <a:off x="10223862" y="3167389"/>
                <a:ext cx="3390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>
                    <a:solidFill>
                      <a:schemeClr val="bg2"/>
                    </a:solidFill>
                    <a:latin typeface="Tw Cen MT" panose="020B0602020104020603" pitchFamily="34" charset="0"/>
                  </a:rPr>
                  <a:t>DESENVOLVIMENTO </a:t>
                </a:r>
              </a:p>
            </p:txBody>
          </p:sp>
        </p:grpSp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67634" y="3074668"/>
              <a:ext cx="681229" cy="70866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4399589"/>
                  </p:ext>
                </p:extLst>
              </p:nvPr>
            </p:nvGraphicFramePr>
            <p:xfrm>
              <a:off x="399615" y="736352"/>
              <a:ext cx="7598686" cy="7010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221963">
                      <a:extLst>
                        <a:ext uri="{9D8B030D-6E8A-4147-A177-3AD203B41FA5}">
                          <a16:colId xmlns:a16="http://schemas.microsoft.com/office/drawing/2014/main" xmlns="" val="3904960199"/>
                        </a:ext>
                      </a:extLst>
                    </a:gridCol>
                    <a:gridCol w="2633497">
                      <a:extLst>
                        <a:ext uri="{9D8B030D-6E8A-4147-A177-3AD203B41FA5}">
                          <a16:colId xmlns:a16="http://schemas.microsoft.com/office/drawing/2014/main" xmlns="" val="1606464"/>
                        </a:ext>
                      </a:extLst>
                    </a:gridCol>
                    <a:gridCol w="2743226">
                      <a:extLst>
                        <a:ext uri="{9D8B030D-6E8A-4147-A177-3AD203B41FA5}">
                          <a16:colId xmlns:a16="http://schemas.microsoft.com/office/drawing/2014/main" xmlns="" val="3057936419"/>
                        </a:ext>
                      </a:extLst>
                    </a:gridCol>
                  </a:tblGrid>
                  <a:tr h="29108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ÁREA </a:t>
                          </a:r>
                          <a:r>
                            <a:rPr lang="pt-BR" sz="1600" dirty="0"/>
                            <a:t>APROXIMADA</a:t>
                          </a:r>
                          <a:r>
                            <a:rPr lang="pt-BR" baseline="0" dirty="0"/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t-BR" sz="160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aseline="0" smtClean="0">
                                      <a:latin typeface="Cambria Math" panose="02040503050406030204" pitchFamily="18" charset="0"/>
                                    </a:rPr>
                                    <m:t>𝑲𝒎</m:t>
                                  </m:r>
                                </m:e>
                                <m:sup>
                                  <m:r>
                                    <a:rPr lang="pt-BR" sz="1600" baseline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pt-BR" baseline="0" dirty="0"/>
                            <a:t>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NÚCLEO</a:t>
                          </a:r>
                          <a:r>
                            <a:rPr lang="pt-BR" dirty="0"/>
                            <a:t> </a:t>
                          </a:r>
                          <a:r>
                            <a:rPr lang="pt-BR" sz="1600" dirty="0"/>
                            <a:t>CIDADE</a:t>
                          </a:r>
                          <a:r>
                            <a:rPr lang="pt-BR" dirty="0"/>
                            <a:t> </a:t>
                          </a:r>
                          <a:r>
                            <a:rPr lang="pt-BR" sz="1600" dirty="0"/>
                            <a:t>NOVA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NÚCLEO NOVA MARABÁ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60595130"/>
                      </a:ext>
                    </a:extLst>
                  </a:tr>
                  <a:tr h="266831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19,4</a:t>
                          </a:r>
                          <a:endParaRPr lang="pt-BR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15,4</a:t>
                          </a:r>
                          <a:endParaRPr lang="pt-BR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8975011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4399589"/>
                  </p:ext>
                </p:extLst>
              </p:nvPr>
            </p:nvGraphicFramePr>
            <p:xfrm>
              <a:off x="399615" y="736352"/>
              <a:ext cx="7598686" cy="7010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221963">
                      <a:extLst>
                        <a:ext uri="{9D8B030D-6E8A-4147-A177-3AD203B41FA5}">
                          <a16:colId xmlns:a16="http://schemas.microsoft.com/office/drawing/2014/main" val="3904960199"/>
                        </a:ext>
                      </a:extLst>
                    </a:gridCol>
                    <a:gridCol w="2633497">
                      <a:extLst>
                        <a:ext uri="{9D8B030D-6E8A-4147-A177-3AD203B41FA5}">
                          <a16:colId xmlns:a16="http://schemas.microsoft.com/office/drawing/2014/main" val="1606464"/>
                        </a:ext>
                      </a:extLst>
                    </a:gridCol>
                    <a:gridCol w="2743226">
                      <a:extLst>
                        <a:ext uri="{9D8B030D-6E8A-4147-A177-3AD203B41FA5}">
                          <a16:colId xmlns:a16="http://schemas.microsoft.com/office/drawing/2014/main" val="3057936419"/>
                        </a:ext>
                      </a:extLst>
                    </a:gridCol>
                  </a:tblGrid>
                  <a:tr h="365760">
                    <a:tc row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274" t="-1724" r="-242466" b="-11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 smtClean="0"/>
                            <a:t>NÚCLEO</a:t>
                          </a:r>
                          <a:r>
                            <a:rPr lang="pt-BR" dirty="0" smtClean="0"/>
                            <a:t> </a:t>
                          </a:r>
                          <a:r>
                            <a:rPr lang="pt-BR" sz="1600" dirty="0" smtClean="0"/>
                            <a:t>CIDADE</a:t>
                          </a:r>
                          <a:r>
                            <a:rPr lang="pt-BR" dirty="0" smtClean="0"/>
                            <a:t> </a:t>
                          </a:r>
                          <a:r>
                            <a:rPr lang="pt-BR" sz="1600" dirty="0" smtClean="0"/>
                            <a:t>NOVA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 smtClean="0"/>
                            <a:t>NÚCLEO NOVA MARABÁ</a:t>
                          </a:r>
                          <a:endParaRPr lang="pt-B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0595130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 smtClean="0"/>
                            <a:t>19,4</a:t>
                          </a:r>
                          <a:endParaRPr lang="pt-BR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 smtClean="0"/>
                            <a:t>15,4</a:t>
                          </a:r>
                          <a:endParaRPr lang="pt-BR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75011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CaixaDeTexto 2"/>
          <p:cNvSpPr txBox="1"/>
          <p:nvPr/>
        </p:nvSpPr>
        <p:spPr>
          <a:xfrm>
            <a:off x="2721894" y="192742"/>
            <a:ext cx="374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DADOS COMPLEMENTARES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48624"/>
              </p:ext>
            </p:extLst>
          </p:nvPr>
        </p:nvGraphicFramePr>
        <p:xfrm>
          <a:off x="968489" y="1535592"/>
          <a:ext cx="6460938" cy="1005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30469">
                  <a:extLst>
                    <a:ext uri="{9D8B030D-6E8A-4147-A177-3AD203B41FA5}">
                      <a16:colId xmlns:a16="http://schemas.microsoft.com/office/drawing/2014/main" xmlns="" val="852678914"/>
                    </a:ext>
                  </a:extLst>
                </a:gridCol>
                <a:gridCol w="3230469">
                  <a:extLst>
                    <a:ext uri="{9D8B030D-6E8A-4147-A177-3AD203B41FA5}">
                      <a16:colId xmlns:a16="http://schemas.microsoft.com/office/drawing/2014/main" xmlns="" val="2776417317"/>
                    </a:ext>
                  </a:extLst>
                </a:gridCol>
              </a:tblGrid>
              <a:tr h="27546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NÚMERO DE BAIRROS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9355539"/>
                  </a:ext>
                </a:extLst>
              </a:tr>
              <a:tr h="27546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NÚCLEO CIDADE NOVA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NÚCLEO NOVA MARABÁ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3821659"/>
                  </a:ext>
                </a:extLst>
              </a:tr>
              <a:tr h="27546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19 bairros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15 bairros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4059109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264730"/>
              </p:ext>
            </p:extLst>
          </p:nvPr>
        </p:nvGraphicFramePr>
        <p:xfrm>
          <a:off x="1407579" y="2676073"/>
          <a:ext cx="2787650" cy="404850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xmlns="" val="1189188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NÚCLEO CIDADE NOVA (principais bairros)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2984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Agrópoles do Incra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05987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Amapá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9166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Bairro da Paz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52185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Bela Vista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67073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Belo Horizonte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8418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Bom Planalto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3663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Cidade Nova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33999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Filadélfia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8801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Independência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9829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Infraero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87983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Jardim União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7124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Jardim Vitória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28301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Km 02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19812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Laranjeiras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4476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Liberdade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29691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Novo Horizonte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84865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Novo Planalto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94177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São Miguel da Conquista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646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Vale do Aeroporto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0838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Vale </a:t>
                      </a:r>
                      <a:r>
                        <a:rPr lang="pt-BR" sz="1100" dirty="0" err="1">
                          <a:effectLst/>
                        </a:rPr>
                        <a:t>Itacaiúnas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9893923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79934"/>
              </p:ext>
            </p:extLst>
          </p:nvPr>
        </p:nvGraphicFramePr>
        <p:xfrm>
          <a:off x="4382469" y="2701804"/>
          <a:ext cx="2787650" cy="308457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xmlns="" val="23730395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NÚCLEO NOVA MARABÁ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30167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BAIRRO DA BACABA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33751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BAIRRO DA GRAVIOLA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87374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BAIRRO DA MACAÚBA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3075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BAIRRO DA PUPUNHA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55834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BAIRRO DO AÇAÍ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1699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BAIRRO DO BACURÍ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14430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BAIRRO DO CUPUAÇU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52704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BAIRRO DO INAJÁ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12792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BAIRRO DO INGÁ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7443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BAIRRO DO MURICÍ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88990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BAIRRO DO PIQUIÁ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14221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BAIRRO DO TAPEREBÁ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1880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BAIRRO DO TUCUMÃ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88901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BAIRRO DO UMARÍ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49175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BAIRRO DO CAJUAÇÚ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8202979"/>
                  </a:ext>
                </a:extLst>
              </a:tr>
            </a:tbl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14"/>
          <a:srcRect l="27466" t="22173" r="29809" b="8383"/>
          <a:stretch/>
        </p:blipFill>
        <p:spPr>
          <a:xfrm>
            <a:off x="1382029" y="968575"/>
            <a:ext cx="5558973" cy="508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" name="Imagem 7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25" y="559064"/>
            <a:ext cx="5996764" cy="6143624"/>
          </a:xfrm>
          <a:prstGeom prst="rect">
            <a:avLst/>
          </a:prstGeom>
          <a:effectLst>
            <a:outerShdw blurRad="254000" dist="190500" algn="l" rotWithShape="0">
              <a:prstClr val="black">
                <a:alpha val="40000"/>
              </a:prstClr>
            </a:outerShdw>
          </a:effectLst>
        </p:spPr>
      </p:pic>
      <p:sp>
        <p:nvSpPr>
          <p:cNvPr id="78" name="CaixaDeTexto 77"/>
          <p:cNvSpPr txBox="1"/>
          <p:nvPr/>
        </p:nvSpPr>
        <p:spPr>
          <a:xfrm>
            <a:off x="2164592" y="138334"/>
            <a:ext cx="418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NOVA MARABÁ – DIVISÃO POR FOLHAS</a:t>
            </a:r>
          </a:p>
        </p:txBody>
      </p:sp>
      <p:pic>
        <p:nvPicPr>
          <p:cNvPr id="79" name="Imagem 7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57" y="558397"/>
            <a:ext cx="5998101" cy="6144959"/>
          </a:xfrm>
          <a:prstGeom prst="rect">
            <a:avLst/>
          </a:prstGeom>
        </p:spPr>
      </p:pic>
      <p:sp>
        <p:nvSpPr>
          <p:cNvPr id="80" name="CaixaDeTexto 79"/>
          <p:cNvSpPr txBox="1"/>
          <p:nvPr/>
        </p:nvSpPr>
        <p:spPr>
          <a:xfrm>
            <a:off x="2166851" y="138316"/>
            <a:ext cx="432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NOVA MARABÁ – DIVISÃO POR BAIRROS</a:t>
            </a:r>
          </a:p>
        </p:txBody>
      </p:sp>
      <p:pic>
        <p:nvPicPr>
          <p:cNvPr id="81" name="Imagem 8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80" y="558397"/>
            <a:ext cx="6003054" cy="6144959"/>
          </a:xfrm>
          <a:prstGeom prst="rect">
            <a:avLst/>
          </a:prstGeom>
        </p:spPr>
      </p:pic>
      <p:sp>
        <p:nvSpPr>
          <p:cNvPr id="49" name="Retângulo 48"/>
          <p:cNvSpPr/>
          <p:nvPr/>
        </p:nvSpPr>
        <p:spPr>
          <a:xfrm>
            <a:off x="1349564" y="307700"/>
            <a:ext cx="5760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RELAÇÃO DE RUAS POR BAIRROS E FOLHAS DA NOVA MARABÁ 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62" y="558378"/>
            <a:ext cx="6017271" cy="6144309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36" y="2891631"/>
            <a:ext cx="1244230" cy="1290251"/>
          </a:xfrm>
          <a:prstGeom prst="rect">
            <a:avLst/>
          </a:prstGeom>
        </p:spPr>
      </p:pic>
      <p:pic>
        <p:nvPicPr>
          <p:cNvPr id="54" name="Imagem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22" y="2875715"/>
            <a:ext cx="1266275" cy="1322042"/>
          </a:xfrm>
          <a:prstGeom prst="rect">
            <a:avLst/>
          </a:prstGeom>
        </p:spPr>
      </p:pic>
      <p:grpSp>
        <p:nvGrpSpPr>
          <p:cNvPr id="55" name="Agrupar 54"/>
          <p:cNvGrpSpPr/>
          <p:nvPr/>
        </p:nvGrpSpPr>
        <p:grpSpPr>
          <a:xfrm>
            <a:off x="1429841" y="158166"/>
            <a:ext cx="6360336" cy="6640442"/>
            <a:chOff x="-2671941" y="5200632"/>
            <a:chExt cx="1266275" cy="1322042"/>
          </a:xfrm>
        </p:grpSpPr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3127" y="5216548"/>
              <a:ext cx="1244230" cy="1290251"/>
            </a:xfrm>
            <a:prstGeom prst="rect">
              <a:avLst/>
            </a:prstGeom>
          </p:spPr>
        </p:pic>
        <p:pic>
          <p:nvPicPr>
            <p:cNvPr id="82" name="Imagem 8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71941" y="5200632"/>
              <a:ext cx="1266275" cy="1322042"/>
            </a:xfrm>
            <a:prstGeom prst="rect">
              <a:avLst/>
            </a:prstGeom>
          </p:spPr>
        </p:pic>
      </p:grpSp>
      <p:sp>
        <p:nvSpPr>
          <p:cNvPr id="56" name="CaixaDeTexto 55"/>
          <p:cNvSpPr txBox="1"/>
          <p:nvPr/>
        </p:nvSpPr>
        <p:spPr>
          <a:xfrm>
            <a:off x="379638" y="3435505"/>
            <a:ext cx="429764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BAIRRO DO MURICI</a:t>
            </a:r>
          </a:p>
        </p:txBody>
      </p:sp>
    </p:spTree>
    <p:extLst>
      <p:ext uri="{BB962C8B-B14F-4D97-AF65-F5344CB8AC3E}">
        <p14:creationId xmlns:p14="http://schemas.microsoft.com/office/powerpoint/2010/main" val="28129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73464 0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25001 4.07407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8" grpId="0"/>
      <p:bldP spid="78" grpId="1"/>
      <p:bldP spid="80" grpId="0"/>
      <p:bldP spid="80" grpId="1"/>
      <p:bldP spid="49" grpId="0"/>
      <p:bldP spid="49" grpId="1"/>
      <p:bldP spid="5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879</Words>
  <Application>Microsoft Office PowerPoint</Application>
  <PresentationFormat>Personalizar</PresentationFormat>
  <Paragraphs>162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SICOM</dc:creator>
  <cp:lastModifiedBy>gab11-pc3</cp:lastModifiedBy>
  <cp:revision>131</cp:revision>
  <dcterms:created xsi:type="dcterms:W3CDTF">2020-07-22T13:08:08Z</dcterms:created>
  <dcterms:modified xsi:type="dcterms:W3CDTF">2021-04-14T14:17:11Z</dcterms:modified>
</cp:coreProperties>
</file>